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99" r:id="rId2"/>
  </p:sldMasterIdLst>
  <p:notesMasterIdLst>
    <p:notesMasterId r:id="rId39"/>
  </p:notesMasterIdLst>
  <p:sldIdLst>
    <p:sldId id="257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79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278" r:id="rId26"/>
    <p:sldId id="290" r:id="rId27"/>
    <p:sldId id="292" r:id="rId28"/>
    <p:sldId id="291" r:id="rId29"/>
    <p:sldId id="280" r:id="rId30"/>
    <p:sldId id="281" r:id="rId31"/>
    <p:sldId id="293" r:id="rId32"/>
    <p:sldId id="294" r:id="rId33"/>
    <p:sldId id="295" r:id="rId34"/>
    <p:sldId id="296" r:id="rId35"/>
    <p:sldId id="310" r:id="rId36"/>
    <p:sldId id="311" r:id="rId37"/>
    <p:sldId id="31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7"/>
          </p14:sldIdLst>
        </p14:section>
        <p14:section name="Commands, Comments, Teamwork, Selection Pane, Sign In" id="{B9B51309-D148-4332-87C2-07BE32FBCA3B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7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278"/>
            <p14:sldId id="290"/>
            <p14:sldId id="292"/>
            <p14:sldId id="291"/>
            <p14:sldId id="280"/>
            <p14:sldId id="281"/>
          </p14:sldIdLst>
        </p14:section>
        <p14:section name="Learn More" id="{2CC34DB2-6590-42C0-AD4B-A04C6060184E}">
          <p14:sldIdLst>
            <p14:sldId id="293"/>
            <p14:sldId id="294"/>
            <p14:sldId id="295"/>
            <p14:sldId id="296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EBEBEB"/>
    <a:srgbClr val="F8F8F8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5136C6-D2F1-DCD2-2BAA-37F709EB68DE}" v="18" dt="2019-07-08T08:43:49.368"/>
    <p1510:client id="{E315CBC3-6EDB-DA41-8F4E-93D378E90A74}" v="58" dt="2019-04-08T16:22:47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30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23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11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081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746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393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808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77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14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58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55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0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553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274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56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3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03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15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26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83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55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0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85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49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24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2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A5723-E9B1-43D2-BBA9-46A99421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4EDAD1-7C67-47EF-BD36-4B9E7D49C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D022D6-C2ED-48B6-A644-C0B5DC73F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AC423-0F50-4B97-890C-EBD3D982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634F69-46C1-4D9D-B306-FD18A5E7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ABBA5-1D3E-4409-B6B4-D7987837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89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09B09-57AA-45D9-915C-F18D1F01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FF31D2-A4F8-4B00-B514-0230E6886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6F6024-48D7-4173-AFDC-54168FE9B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70489-3B27-415E-9169-4A38CE516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D00A1-ABB0-4900-962D-C96FF8AF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7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F8C82-84F1-4697-A84E-761BDF016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6F7B07-A738-488E-9084-6E518FED1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16A95F-3305-4987-B818-FC67F831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573B6-6C07-4942-BEEB-1E085948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628B2-3863-4B54-8DC2-A862A254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92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F654F-0E97-4C0A-9474-BB65CEFCF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4F0CC7-9654-4C26-93D6-E4C4C267F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9E200-A694-4CD3-8C15-C245ECC3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147DD7-4BF2-4597-B126-B1DBBC68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F7422-FC38-4649-9B6A-125E2EFB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31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194AA-1020-4FD3-88EB-CCF5EF22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3D03F-3A7E-44CF-B2ED-C111AAA9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1F073-B5A0-4BE3-9F6B-DB00EE008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45479-7953-4F30-B58C-ED829DED2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D58A7-C6C0-4900-87EB-D2BF2A02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8BA6E9-E802-442F-83CB-A3F6F7DDF6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791" y="136525"/>
            <a:ext cx="926582" cy="267959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id="{AFA3B429-4E9F-47A4-A97D-327B4AC6D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03"/>
          <a:stretch/>
        </p:blipFill>
        <p:spPr>
          <a:xfrm>
            <a:off x="0" y="26"/>
            <a:ext cx="171178" cy="6430911"/>
          </a:xfrm>
          <a:prstGeom prst="rect">
            <a:avLst/>
          </a:prstGeom>
        </p:spPr>
      </p:pic>
      <p:cxnSp>
        <p:nvCxnSpPr>
          <p:cNvPr id="9" name="직선 연결선 31">
            <a:extLst>
              <a:ext uri="{FF2B5EF4-FFF2-40B4-BE49-F238E27FC236}">
                <a16:creationId xmlns:a16="http://schemas.microsoft.com/office/drawing/2014/main" id="{5276B869-077B-4D10-ADB8-C59CA3463219}"/>
              </a:ext>
            </a:extLst>
          </p:cNvPr>
          <p:cNvCxnSpPr/>
          <p:nvPr userDrawn="1"/>
        </p:nvCxnSpPr>
        <p:spPr>
          <a:xfrm>
            <a:off x="495794" y="325810"/>
            <a:ext cx="10440000" cy="0"/>
          </a:xfrm>
          <a:prstGeom prst="line">
            <a:avLst/>
          </a:prstGeom>
          <a:ln>
            <a:solidFill>
              <a:srgbClr val="2E3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98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B2E2-3C57-44D4-BD7B-4FFEBFEA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D8F1F-44CF-4CE1-B0DD-FAA63F1D0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7020F-5304-437F-9C9D-41FEAFBA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4B442-CB03-435A-9392-C77650B3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DA2F2-D23D-412A-8EDA-70AC6B63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2BCDC2-9254-4AB7-89DD-EBF0C214EC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791" y="136525"/>
            <a:ext cx="926582" cy="2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3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1C87D-F1F8-4773-A86C-6DCC5CF3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14C7F-4905-41FE-AFDA-574888DDF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3D7C6D-608A-46C3-B645-3A7B860B9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F6D630-245D-4AF9-A424-CEF8EEA6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F62E18-5EDB-495F-86F2-56BD6EF8D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CC1CD7-4832-405F-901B-B1A2061A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17A681-4EFB-4343-AC12-DFE1FAEDD7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791" y="136525"/>
            <a:ext cx="926582" cy="2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8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E86DF-5788-4FD9-8888-3CA1CDB4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5EBFA-0596-415F-8C5A-2789E8265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8B055-085D-4CCE-8B35-E6D8ECC2C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1A86AE-18F0-4B55-AA37-8665F9CC8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BD1493-28EB-47C1-8A8D-9658B2928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C939FE-F735-4E49-ACA2-0F8934F0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13E2A9-7E3C-4E42-959B-6F63C2D7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BD5AE1-5BDA-4519-A791-B48E63A5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0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2148D-7CAE-470C-B9DE-F3DF81CA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8FBA37-3F96-435A-8A83-7B60B700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510D78-6428-49B4-A0C9-9353355F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77C92-9203-43C8-9512-918D4664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1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BD7CDB-AE1A-4B30-B453-BF0B756F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5901B-DB05-4560-994F-0A9E1193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E9CB2D-18F4-44B5-AB6E-7402E96F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26290-2543-4829-989C-C30836557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791" y="136525"/>
            <a:ext cx="926582" cy="2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4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BAB6E-97DE-4FB1-BFB7-14E3C02A5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8B8A2-1956-4F56-8AED-D84B05E6F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02345-E866-4229-A42D-359A3D24C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1B597-5D3E-44A8-8142-03009C1D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FBBDF7-79F4-4BD4-9AC9-DF1E47EC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10C6F3-1F6D-4666-B1A3-E0D73BB5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48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5C525E-6734-436A-BCCA-287E15AC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6EF7CA-3793-4B7F-BD9B-A6305A48A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C54287-C4DA-4450-9B45-51202414C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610E6-B462-46DF-8D27-8776C2CEBA51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2669C-EDDA-467E-86BF-61FB0B955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04704-6BF6-4B25-A7A4-BF0A93CEE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45766-72CE-48E0-8E12-D791D90E1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52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rraform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t.ly/2mPbxm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4D7E6-0E59-489A-81E9-9000DFA48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6640" y="1531894"/>
            <a:ext cx="7958719" cy="823995"/>
          </a:xfrm>
        </p:spPr>
        <p:txBody>
          <a:bodyPr>
            <a:norm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Cloud Platform Operations</a:t>
            </a:r>
            <a:endParaRPr lang="ko-KR" altLang="en-US" sz="44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282ED8-9E5C-416D-ABCA-BD5F34800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4944" y="5357672"/>
            <a:ext cx="2949376" cy="548933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David Yoon | CEO</a:t>
            </a:r>
            <a:b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david@2miles.co.kr</a:t>
            </a:r>
            <a:endParaRPr lang="ko-KR" altLang="en-US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4AE0B7-09D3-41C1-B2D8-3D00085CCEC5}"/>
              </a:ext>
            </a:extLst>
          </p:cNvPr>
          <p:cNvCxnSpPr>
            <a:cxnSpLocks/>
          </p:cNvCxnSpPr>
          <p:nvPr/>
        </p:nvCxnSpPr>
        <p:spPr>
          <a:xfrm>
            <a:off x="5253487" y="2563440"/>
            <a:ext cx="1869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DFFB6958-A0D7-430D-809C-327CCCB9DAD4}"/>
              </a:ext>
            </a:extLst>
          </p:cNvPr>
          <p:cNvSpPr txBox="1">
            <a:spLocks/>
          </p:cNvSpPr>
          <p:nvPr/>
        </p:nvSpPr>
        <p:spPr>
          <a:xfrm>
            <a:off x="3466770" y="2770992"/>
            <a:ext cx="5442490" cy="893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Module1 -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Terraform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이해하기</a:t>
            </a:r>
          </a:p>
        </p:txBody>
      </p:sp>
    </p:spTree>
    <p:extLst>
      <p:ext uri="{BB962C8B-B14F-4D97-AF65-F5344CB8AC3E}">
        <p14:creationId xmlns:p14="http://schemas.microsoft.com/office/powerpoint/2010/main" val="817630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Terraform 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설치하기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42473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>
                <a:latin typeface="맑은 고딕"/>
                <a:ea typeface="맑은 고딕"/>
              </a:rPr>
              <a:t>다운로드 </a:t>
            </a:r>
            <a:r>
              <a:rPr lang="en-US" altLang="ko-KR">
                <a:latin typeface="맑은 고딕"/>
                <a:ea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hlinkClick r:id="rId3"/>
              </a:rPr>
              <a:t>www.terraform.io</a:t>
            </a:r>
            <a:r>
              <a:rPr lang="ko-KR" altLang="en-US">
                <a:latin typeface="맑은 고딕"/>
                <a:ea typeface="맑은 고딕"/>
              </a:rPr>
              <a:t> 에서 파일 다운로드</a:t>
            </a:r>
            <a:endParaRPr lang="en-US" altLang="ko-KR">
              <a:latin typeface="맑은 고딕"/>
              <a:ea typeface="맑은 고딕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운영체제에 맞는 패키지 선택 후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파일 압축 풀기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terraform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단일 파일로 실행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환경 변수 설정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아마존 접속을 위한 환경 변수 등록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>
                <a:latin typeface="맑은 고딕"/>
                <a:ea typeface="맑은 고딕"/>
              </a:rPr>
              <a:t>	$export AWS_ACCESS_KEY_ID = </a:t>
            </a:r>
            <a:r>
              <a:rPr lang="en-US">
                <a:ea typeface="+mn-lt"/>
                <a:cs typeface="+mn-lt"/>
              </a:rPr>
              <a:t>AKIA2NIBY3N5P42HMWVS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>
                <a:latin typeface="맑은 고딕"/>
                <a:ea typeface="맑은 고딕"/>
              </a:rPr>
              <a:t>	$export AWS_SECRET_ACCESS_KEY=</a:t>
            </a:r>
            <a:r>
              <a:rPr lang="en-US">
                <a:ea typeface="+mn-lt"/>
                <a:cs typeface="+mn-lt"/>
              </a:rPr>
              <a:t>MU2ZFc3yGcJtKEyj5auNwFIbQWNMuaFYSwEHHqYv</a:t>
            </a:r>
            <a:endParaRPr lang="en-US" altLang="ko-KR">
              <a:latin typeface="맑은 고딕"/>
              <a:ea typeface="맑은 고딕"/>
            </a:endParaRPr>
          </a:p>
          <a:p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79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Terraform – Provider 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예제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dirty="0">
                <a:latin typeface="Arial" panose="020B0604020202020204"/>
              </a:rPr>
              <a:t>provider “</a:t>
            </a:r>
            <a:r>
              <a:rPr lang="en-US" dirty="0" err="1">
                <a:latin typeface="Arial" panose="020B0604020202020204"/>
              </a:rPr>
              <a:t>aws</a:t>
            </a:r>
            <a:r>
              <a:rPr lang="en-US" dirty="0">
                <a:latin typeface="Arial" panose="020B0604020202020204"/>
              </a:rPr>
              <a:t>”	{</a:t>
            </a:r>
            <a:endParaRPr lang="ko-KR" altLang="en-US" dirty="0"/>
          </a:p>
          <a:p>
            <a:pPr>
              <a:defRPr/>
            </a:pPr>
            <a:r>
              <a:rPr lang="en-US" dirty="0">
                <a:latin typeface="Arial" panose="020B0604020202020204"/>
              </a:rPr>
              <a:t>	region = “ap-northeast-1”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  <a:endParaRPr lang="ko-KR" alt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92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Terraform – VPC 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예제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lvl="0"/>
            <a:r>
              <a:rPr lang="en-US"/>
              <a:t>resource "</a:t>
            </a:r>
            <a:r>
              <a:rPr lang="en-US" err="1"/>
              <a:t>aws_vpc</a:t>
            </a:r>
            <a:r>
              <a:rPr lang="en-US"/>
              <a:t>" "t05vpc" {</a:t>
            </a:r>
          </a:p>
          <a:p>
            <a:r>
              <a:rPr lang="en-US"/>
              <a:t>  </a:t>
            </a:r>
            <a:r>
              <a:rPr lang="en-US" err="1"/>
              <a:t>cidr_block</a:t>
            </a:r>
            <a:r>
              <a:rPr lang="en-US"/>
              <a:t>           = "103.0.0.0/16"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enable_dns_hostnames</a:t>
            </a:r>
            <a:r>
              <a:rPr lang="en-US"/>
              <a:t> = true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enable_dns_support</a:t>
            </a:r>
            <a:r>
              <a:rPr lang="en-US"/>
              <a:t>   = true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instance_tenancy</a:t>
            </a:r>
            <a:r>
              <a:rPr lang="en-US"/>
              <a:t>     = "default"</a:t>
            </a:r>
            <a:endParaRPr lang="en-US">
              <a:cs typeface="Arial"/>
            </a:endParaRPr>
          </a:p>
          <a:p>
            <a:pPr lvl="0"/>
            <a:r>
              <a:rPr lang="en-US">
                <a:cs typeface="Arial"/>
              </a:rPr>
              <a:t>}</a:t>
            </a:r>
            <a:endParaRPr lang="en-US">
              <a:solidFill>
                <a:prstClr val="black"/>
              </a:solidFill>
            </a:endParaRPr>
          </a:p>
          <a:p>
            <a:pPr lvl="0"/>
            <a:r>
              <a:rPr lang="en-US">
                <a:solidFill>
                  <a:prstClr val="black"/>
                </a:solidFill>
              </a:rPr>
              <a:t>  tags {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    Name = "dev"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  }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06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Terraform – Subnet 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예제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3" y="1401968"/>
            <a:ext cx="10749367" cy="36933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lvl="0"/>
            <a:r>
              <a:rPr lang="en-US"/>
              <a:t>resource "</a:t>
            </a:r>
            <a:r>
              <a:rPr lang="en-US" err="1"/>
              <a:t>aws_subnet</a:t>
            </a:r>
            <a:r>
              <a:rPr lang="en-US"/>
              <a:t>" "public_1a" {</a:t>
            </a:r>
          </a:p>
          <a:p>
            <a:r>
              <a:rPr lang="en-US"/>
              <a:t>  </a:t>
            </a:r>
            <a:r>
              <a:rPr lang="en-US" err="1"/>
              <a:t>vpc_id</a:t>
            </a:r>
            <a:r>
              <a:rPr lang="en-US"/>
              <a:t>            = "${aws_vpc.dev.id}"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availability_zone</a:t>
            </a:r>
            <a:r>
              <a:rPr lang="en-US"/>
              <a:t> = "ap-northeast-1a"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cidr_block</a:t>
            </a:r>
            <a:r>
              <a:rPr lang="en-US"/>
              <a:t>        = "103.0.1.0/24"</a:t>
            </a:r>
            <a:endParaRPr lang="en-US">
              <a:cs typeface="Arial"/>
            </a:endParaRPr>
          </a:p>
          <a:p>
            <a:pPr lvl="0"/>
            <a:endParaRPr lang="en-US">
              <a:solidFill>
                <a:prstClr val="black"/>
              </a:solidFill>
            </a:endParaRP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</a:p>
          <a:p>
            <a:pPr lvl="0"/>
            <a:endParaRPr lang="en-US">
              <a:solidFill>
                <a:prstClr val="black"/>
              </a:solidFill>
            </a:endParaRPr>
          </a:p>
          <a:p>
            <a:pPr lvl="0"/>
            <a:r>
              <a:rPr lang="en-US"/>
              <a:t>resource "</a:t>
            </a:r>
            <a:r>
              <a:rPr lang="en-US" err="1"/>
              <a:t>aws_subnet</a:t>
            </a:r>
            <a:r>
              <a:rPr lang="en-US"/>
              <a:t>" "private_1c" {</a:t>
            </a:r>
            <a:endParaRPr lang="en-US">
              <a:cs typeface="Arial"/>
            </a:endParaRPr>
          </a:p>
          <a:p>
            <a:r>
              <a:rPr lang="en-US"/>
              <a:t>  vpc_id            = "${aws_vpc.t03.id}"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availability_zone</a:t>
            </a:r>
            <a:r>
              <a:rPr lang="en-US"/>
              <a:t> = "ap-northeast-1a"</a:t>
            </a:r>
            <a:endParaRPr lang="en-US">
              <a:cs typeface="Arial"/>
            </a:endParaRPr>
          </a:p>
          <a:p>
            <a:r>
              <a:rPr lang="en-US"/>
              <a:t>  cidr_block        = "103.0.2.0/24"</a:t>
            </a:r>
            <a:endParaRPr lang="en-US">
              <a:cs typeface="Arial"/>
            </a:endParaRPr>
          </a:p>
          <a:p>
            <a:pPr lvl="0"/>
            <a:endParaRPr lang="en-US">
              <a:solidFill>
                <a:prstClr val="black"/>
              </a:solidFill>
            </a:endParaRP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14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– Route Table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예제  </a:t>
            </a:r>
            <a:r>
              <a:rPr lang="en-US" altLang="ko-KR" sz="4400">
                <a:latin typeface="Arial" panose="020B0604020202020204" pitchFamily="34" charset="0"/>
                <a:cs typeface="Arial" panose="020B0604020202020204" pitchFamily="34" charset="0"/>
              </a:rPr>
              <a:t>(1/2)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36933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dirty="0">
                <a:cs typeface="Arial"/>
              </a:rPr>
              <a:t># </a:t>
            </a:r>
            <a:r>
              <a:rPr lang="en-US" dirty="0" err="1">
                <a:cs typeface="Arial"/>
              </a:rPr>
              <a:t>dev_public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resource "</a:t>
            </a:r>
            <a:r>
              <a:rPr lang="en-US" dirty="0" err="1">
                <a:cs typeface="Arial"/>
              </a:rPr>
              <a:t>aws_route_table</a:t>
            </a:r>
            <a:r>
              <a:rPr lang="en-US" dirty="0">
                <a:cs typeface="Arial"/>
              </a:rPr>
              <a:t>" "t03_public" {</a:t>
            </a:r>
          </a:p>
          <a:p>
            <a:r>
              <a:rPr lang="en-US" dirty="0">
                <a:cs typeface="Arial"/>
              </a:rPr>
              <a:t>  </a:t>
            </a:r>
            <a:r>
              <a:rPr lang="en-US" dirty="0" err="1">
                <a:cs typeface="Arial"/>
              </a:rPr>
              <a:t>vpc_id</a:t>
            </a:r>
            <a:r>
              <a:rPr lang="en-US" dirty="0">
                <a:cs typeface="Arial"/>
              </a:rPr>
              <a:t> = "${aws_vpc.t03vp.id}"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  route {</a:t>
            </a:r>
            <a:endParaRPr lang="en-US" dirty="0"/>
          </a:p>
          <a:p>
            <a:r>
              <a:rPr lang="en-US" dirty="0">
                <a:cs typeface="Arial"/>
              </a:rPr>
              <a:t>    </a:t>
            </a:r>
            <a:r>
              <a:rPr lang="en-US" dirty="0" err="1">
                <a:cs typeface="Arial"/>
              </a:rPr>
              <a:t>cidr_block</a:t>
            </a:r>
            <a:r>
              <a:rPr lang="en-US" dirty="0">
                <a:cs typeface="Arial"/>
              </a:rPr>
              <a:t> = "0.0.0.0/0"</a:t>
            </a:r>
          </a:p>
          <a:p>
            <a:r>
              <a:rPr lang="en-US" dirty="0">
                <a:cs typeface="Arial"/>
              </a:rPr>
              <a:t>    </a:t>
            </a:r>
            <a:r>
              <a:rPr lang="en-US" dirty="0" err="1">
                <a:cs typeface="Arial"/>
              </a:rPr>
              <a:t>gateway_id</a:t>
            </a:r>
            <a:r>
              <a:rPr lang="en-US" dirty="0">
                <a:cs typeface="Arial"/>
              </a:rPr>
              <a:t> = "${aws_internet_gateway.dev.id}"</a:t>
            </a:r>
          </a:p>
          <a:p>
            <a:r>
              <a:rPr lang="en-US" dirty="0">
                <a:cs typeface="Arial"/>
              </a:rPr>
              <a:t>  }</a:t>
            </a:r>
            <a:endParaRPr lang="en-US" dirty="0"/>
          </a:p>
          <a:p>
            <a:endParaRPr lang="en-US" dirty="0">
              <a:solidFill>
                <a:prstClr val="black"/>
              </a:solidFill>
              <a:cs typeface="Arial"/>
            </a:endParaRPr>
          </a:p>
          <a:p>
            <a:r>
              <a:rPr lang="en-US" dirty="0">
                <a:cs typeface="Arial"/>
              </a:rPr>
              <a:t>  tags {</a:t>
            </a:r>
            <a:endParaRPr lang="en-US" dirty="0"/>
          </a:p>
          <a:p>
            <a:r>
              <a:rPr lang="en-US" dirty="0">
                <a:cs typeface="Arial"/>
              </a:rPr>
              <a:t>    Name = "dev-public"</a:t>
            </a:r>
            <a:endParaRPr lang="en-US" dirty="0"/>
          </a:p>
          <a:p>
            <a:r>
              <a:rPr lang="en-US" dirty="0">
                <a:cs typeface="Arial"/>
              </a:rPr>
              <a:t>  }</a:t>
            </a:r>
            <a:endParaRPr lang="en-US" dirty="0"/>
          </a:p>
          <a:p>
            <a:pPr lvl="0"/>
            <a:r>
              <a:rPr lang="en-US" dirty="0">
                <a:cs typeface="Arial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– Route Table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예제 </a:t>
            </a:r>
            <a:r>
              <a:rPr lang="en-US" altLang="ko-KR" sz="4400">
                <a:latin typeface="Arial" panose="020B0604020202020204" pitchFamily="34" charset="0"/>
                <a:cs typeface="Arial" panose="020B0604020202020204" pitchFamily="34" charset="0"/>
              </a:rPr>
              <a:t>(2/2)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3" y="1534048"/>
            <a:ext cx="1074936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lvl="0"/>
            <a:endParaRPr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765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– Internet Gateway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>
                <a:solidFill>
                  <a:prstClr val="black"/>
                </a:solidFill>
              </a:rPr>
              <a:t>resource "</a:t>
            </a:r>
            <a:r>
              <a:rPr lang="en-US" err="1">
                <a:solidFill>
                  <a:prstClr val="black"/>
                </a:solidFill>
              </a:rPr>
              <a:t>aws_internet_gateway</a:t>
            </a:r>
            <a:r>
              <a:rPr lang="en-US">
                <a:solidFill>
                  <a:prstClr val="black"/>
                </a:solidFill>
              </a:rPr>
              <a:t>" "dev" {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  </a:t>
            </a:r>
            <a:r>
              <a:rPr lang="en-US" err="1">
                <a:solidFill>
                  <a:prstClr val="black"/>
                </a:solidFill>
              </a:rPr>
              <a:t>vpc_id</a:t>
            </a:r>
            <a:r>
              <a:rPr lang="en-US">
                <a:solidFill>
                  <a:prstClr val="black"/>
                </a:solidFill>
              </a:rPr>
              <a:t> = "${aws_vpc.dev.id}"</a:t>
            </a:r>
          </a:p>
          <a:p>
            <a:pPr lvl="0"/>
            <a:endParaRPr lang="en-US">
              <a:solidFill>
                <a:prstClr val="black"/>
              </a:solidFill>
            </a:endParaRPr>
          </a:p>
          <a:p>
            <a:pPr lvl="0"/>
            <a:r>
              <a:rPr lang="en-US">
                <a:solidFill>
                  <a:prstClr val="black"/>
                </a:solidFill>
              </a:rPr>
              <a:t>  tags {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    Name = "dev"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  }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89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– NAT Gateway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lvl="0"/>
            <a:r>
              <a:rPr lang="en-US"/>
              <a:t>resource "</a:t>
            </a:r>
            <a:r>
              <a:rPr lang="en-US" err="1"/>
              <a:t>aws_nat_gateway</a:t>
            </a:r>
            <a:r>
              <a:rPr lang="en-US"/>
              <a:t>" "t03_1a" {</a:t>
            </a:r>
          </a:p>
          <a:p>
            <a:r>
              <a:rPr lang="en-US"/>
              <a:t>  </a:t>
            </a:r>
            <a:r>
              <a:rPr lang="en-US" err="1"/>
              <a:t>allocation_id</a:t>
            </a:r>
            <a:r>
              <a:rPr lang="en-US"/>
              <a:t> = "${aws_eip.nat_t03_1a.id}"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subnet_id</a:t>
            </a:r>
            <a:r>
              <a:rPr lang="en-US"/>
              <a:t>     = "${aws_subnet.public_1a.id}"</a:t>
            </a:r>
            <a:endParaRPr lang="en-US">
              <a:cs typeface="Arial"/>
            </a:endParaRP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</a:p>
          <a:p>
            <a:pPr lvl="0"/>
            <a:endParaRPr lang="en-US">
              <a:solidFill>
                <a:prstClr val="black"/>
              </a:solidFill>
            </a:endParaRPr>
          </a:p>
          <a:p>
            <a:pPr lvl="0"/>
            <a:r>
              <a:rPr lang="en-US"/>
              <a:t>resource "</a:t>
            </a:r>
            <a:r>
              <a:rPr lang="en-US" err="1"/>
              <a:t>aws_nat_gateway</a:t>
            </a:r>
            <a:r>
              <a:rPr lang="en-US"/>
              <a:t>" "t03_1c" {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allocation_id</a:t>
            </a:r>
            <a:r>
              <a:rPr lang="en-US"/>
              <a:t> = "${aws_eip.nat_t03_1c.id}"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subnet_id</a:t>
            </a:r>
            <a:r>
              <a:rPr lang="en-US"/>
              <a:t>     = "${aws_subnet.private_1c.id}"</a:t>
            </a:r>
            <a:endParaRPr lang="en-US">
              <a:cs typeface="Arial"/>
            </a:endParaRP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3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– Security Group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721316" y="1767728"/>
            <a:ext cx="10749367" cy="461664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resource "</a:t>
            </a:r>
            <a:r>
              <a:rPr lang="en-US" sz="1400" err="1">
                <a:solidFill>
                  <a:prstClr val="black"/>
                </a:solidFill>
              </a:rPr>
              <a:t>aws_default_security_group</a:t>
            </a:r>
            <a:r>
              <a:rPr lang="en-US" sz="1400">
                <a:solidFill>
                  <a:prstClr val="black"/>
                </a:solidFill>
              </a:rPr>
              <a:t>" "</a:t>
            </a:r>
            <a:r>
              <a:rPr lang="en-US" sz="1400" err="1">
                <a:solidFill>
                  <a:prstClr val="black"/>
                </a:solidFill>
              </a:rPr>
              <a:t>dev_default</a:t>
            </a:r>
            <a:r>
              <a:rPr lang="en-US" sz="1400">
                <a:solidFill>
                  <a:prstClr val="black"/>
                </a:solidFill>
              </a:rPr>
              <a:t>"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vpc_id</a:t>
            </a:r>
            <a:r>
              <a:rPr lang="en-US" sz="1400">
                <a:solidFill>
                  <a:prstClr val="black"/>
                </a:solidFill>
              </a:rPr>
              <a:t> = "${aws_vpc.dev.id}"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ingress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protocol  = -1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self      = true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from_port</a:t>
            </a:r>
            <a:r>
              <a:rPr lang="en-US" sz="1400">
                <a:solidFill>
                  <a:prstClr val="black"/>
                </a:solidFill>
              </a:rPr>
              <a:t> = 0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to_port</a:t>
            </a:r>
            <a:r>
              <a:rPr lang="en-US" sz="1400">
                <a:solidFill>
                  <a:prstClr val="black"/>
                </a:solidFill>
              </a:rPr>
              <a:t>   = 0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}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egress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from_port</a:t>
            </a:r>
            <a:r>
              <a:rPr lang="en-US" sz="1400">
                <a:solidFill>
                  <a:prstClr val="black"/>
                </a:solidFill>
              </a:rPr>
              <a:t>   = 0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to_port</a:t>
            </a:r>
            <a:r>
              <a:rPr lang="en-US" sz="1400">
                <a:solidFill>
                  <a:prstClr val="black"/>
                </a:solidFill>
              </a:rPr>
              <a:t>     = 0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protocol    = "-1"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cidr_blocks</a:t>
            </a:r>
            <a:r>
              <a:rPr lang="en-US" sz="1400">
                <a:solidFill>
                  <a:prstClr val="black"/>
                </a:solidFill>
              </a:rPr>
              <a:t> = ["0.0.0.0/0"]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}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tags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Name = "dev-default"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}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}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07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–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4400">
                <a:latin typeface="Arial" panose="020B0604020202020204" pitchFamily="34" charset="0"/>
                <a:cs typeface="Arial" panose="020B0604020202020204" pitchFamily="34" charset="0"/>
              </a:rPr>
              <a:t>EIP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 예제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lvl="0"/>
            <a:r>
              <a:rPr lang="en-US"/>
              <a:t>resource "</a:t>
            </a:r>
            <a:r>
              <a:rPr lang="en-US" err="1"/>
              <a:t>aws_eip</a:t>
            </a:r>
            <a:r>
              <a:rPr lang="en-US"/>
              <a:t>" "nat_t03_1a" {</a:t>
            </a:r>
          </a:p>
          <a:p>
            <a:r>
              <a:rPr lang="en-US"/>
              <a:t>  </a:t>
            </a:r>
            <a:r>
              <a:rPr lang="en-US" err="1"/>
              <a:t>vpc</a:t>
            </a:r>
            <a:r>
              <a:rPr lang="en-US"/>
              <a:t> = true</a:t>
            </a:r>
            <a:endParaRPr lang="en-US">
              <a:cs typeface="Arial"/>
            </a:endParaRP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</a:p>
          <a:p>
            <a:pPr lvl="0"/>
            <a:endParaRPr lang="en-US">
              <a:solidFill>
                <a:prstClr val="black"/>
              </a:solidFill>
            </a:endParaRPr>
          </a:p>
          <a:p>
            <a:pPr lvl="0"/>
            <a:r>
              <a:rPr lang="en-US"/>
              <a:t>resource "</a:t>
            </a:r>
            <a:r>
              <a:rPr lang="en-US" err="1"/>
              <a:t>aws_eip</a:t>
            </a:r>
            <a:r>
              <a:rPr lang="en-US"/>
              <a:t>" "nat_t03_1c" {</a:t>
            </a:r>
            <a:endParaRPr lang="en-US">
              <a:cs typeface="Arial"/>
            </a:endParaRPr>
          </a:p>
          <a:p>
            <a:r>
              <a:rPr lang="en-US"/>
              <a:t>  </a:t>
            </a:r>
            <a:r>
              <a:rPr lang="en-US" err="1"/>
              <a:t>vpc</a:t>
            </a:r>
            <a:r>
              <a:rPr lang="en-US"/>
              <a:t> = true</a:t>
            </a:r>
            <a:endParaRPr lang="en-US">
              <a:cs typeface="Arial"/>
            </a:endParaRP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35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40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코드형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인프라의 장점 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4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셀프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속도와 안정성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문서화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버전 관리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확인 및 감사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재사용성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운영 관리의 편안함과 행복</a:t>
            </a:r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6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– NACL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493408"/>
            <a:ext cx="10749367" cy="526297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050">
                <a:solidFill>
                  <a:prstClr val="black"/>
                </a:solidFill>
              </a:rPr>
              <a:t>resource "</a:t>
            </a:r>
            <a:r>
              <a:rPr lang="en-US" sz="1050" err="1">
                <a:solidFill>
                  <a:prstClr val="black"/>
                </a:solidFill>
              </a:rPr>
              <a:t>aws_default_network_acl</a:t>
            </a:r>
            <a:r>
              <a:rPr lang="en-US" sz="1050">
                <a:solidFill>
                  <a:prstClr val="black"/>
                </a:solidFill>
              </a:rPr>
              <a:t>" "</a:t>
            </a:r>
            <a:r>
              <a:rPr lang="en-US" sz="1050" err="1">
                <a:solidFill>
                  <a:prstClr val="black"/>
                </a:solidFill>
              </a:rPr>
              <a:t>dev_default</a:t>
            </a:r>
            <a:r>
              <a:rPr lang="en-US" sz="1050">
                <a:solidFill>
                  <a:prstClr val="black"/>
                </a:solidFill>
              </a:rPr>
              <a:t>" {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</a:t>
            </a:r>
            <a:r>
              <a:rPr lang="en-US" sz="1050" err="1">
                <a:solidFill>
                  <a:prstClr val="black"/>
                </a:solidFill>
              </a:rPr>
              <a:t>default_network_acl_id</a:t>
            </a:r>
            <a:r>
              <a:rPr lang="en-US" sz="1050">
                <a:solidFill>
                  <a:prstClr val="black"/>
                </a:solidFill>
              </a:rPr>
              <a:t> = "${</a:t>
            </a:r>
            <a:r>
              <a:rPr lang="en-US" sz="1050" err="1">
                <a:solidFill>
                  <a:prstClr val="black"/>
                </a:solidFill>
              </a:rPr>
              <a:t>aws_vpc.dev.default_network_acl_id</a:t>
            </a:r>
            <a:r>
              <a:rPr lang="en-US" sz="1050">
                <a:solidFill>
                  <a:prstClr val="black"/>
                </a:solidFill>
              </a:rPr>
              <a:t>}"</a:t>
            </a:r>
          </a:p>
          <a:p>
            <a:pPr lvl="0"/>
            <a:endParaRPr lang="en-US" sz="1050">
              <a:solidFill>
                <a:prstClr val="black"/>
              </a:solidFill>
            </a:endParaRPr>
          </a:p>
          <a:p>
            <a:pPr lvl="0"/>
            <a:r>
              <a:rPr lang="en-US" sz="1050">
                <a:solidFill>
                  <a:prstClr val="black"/>
                </a:solidFill>
              </a:rPr>
              <a:t>  ingress {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protocol   = -1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</a:t>
            </a:r>
            <a:r>
              <a:rPr lang="en-US" sz="1050" err="1">
                <a:solidFill>
                  <a:prstClr val="black"/>
                </a:solidFill>
              </a:rPr>
              <a:t>rule_no</a:t>
            </a:r>
            <a:r>
              <a:rPr lang="en-US" sz="1050">
                <a:solidFill>
                  <a:prstClr val="black"/>
                </a:solidFill>
              </a:rPr>
              <a:t>    = 100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action     = "allow"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</a:t>
            </a:r>
            <a:r>
              <a:rPr lang="en-US" sz="1050" err="1">
                <a:solidFill>
                  <a:prstClr val="black"/>
                </a:solidFill>
              </a:rPr>
              <a:t>cidr_block</a:t>
            </a:r>
            <a:r>
              <a:rPr lang="en-US" sz="1050">
                <a:solidFill>
                  <a:prstClr val="black"/>
                </a:solidFill>
              </a:rPr>
              <a:t> = "0.0.0.0/0"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</a:t>
            </a:r>
            <a:r>
              <a:rPr lang="en-US" sz="1050" err="1">
                <a:solidFill>
                  <a:prstClr val="black"/>
                </a:solidFill>
              </a:rPr>
              <a:t>from_port</a:t>
            </a:r>
            <a:r>
              <a:rPr lang="en-US" sz="1050">
                <a:solidFill>
                  <a:prstClr val="black"/>
                </a:solidFill>
              </a:rPr>
              <a:t>  = 0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</a:t>
            </a:r>
            <a:r>
              <a:rPr lang="en-US" sz="1050" err="1">
                <a:solidFill>
                  <a:prstClr val="black"/>
                </a:solidFill>
              </a:rPr>
              <a:t>to_port</a:t>
            </a:r>
            <a:r>
              <a:rPr lang="en-US" sz="1050">
                <a:solidFill>
                  <a:prstClr val="black"/>
                </a:solidFill>
              </a:rPr>
              <a:t>    = 0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}</a:t>
            </a:r>
          </a:p>
          <a:p>
            <a:pPr lvl="0"/>
            <a:endParaRPr lang="en-US" sz="1050">
              <a:solidFill>
                <a:prstClr val="black"/>
              </a:solidFill>
            </a:endParaRPr>
          </a:p>
          <a:p>
            <a:pPr lvl="0"/>
            <a:r>
              <a:rPr lang="en-US" sz="1050">
                <a:solidFill>
                  <a:prstClr val="black"/>
                </a:solidFill>
              </a:rPr>
              <a:t>  egress {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protocol   = -1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</a:t>
            </a:r>
            <a:r>
              <a:rPr lang="en-US" sz="1050" err="1">
                <a:solidFill>
                  <a:prstClr val="black"/>
                </a:solidFill>
              </a:rPr>
              <a:t>rule_no</a:t>
            </a:r>
            <a:r>
              <a:rPr lang="en-US" sz="1050">
                <a:solidFill>
                  <a:prstClr val="black"/>
                </a:solidFill>
              </a:rPr>
              <a:t>    = 100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action     = "allow"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</a:t>
            </a:r>
            <a:r>
              <a:rPr lang="en-US" sz="1050" err="1">
                <a:solidFill>
                  <a:prstClr val="black"/>
                </a:solidFill>
              </a:rPr>
              <a:t>cidr_block</a:t>
            </a:r>
            <a:r>
              <a:rPr lang="en-US" sz="1050">
                <a:solidFill>
                  <a:prstClr val="black"/>
                </a:solidFill>
              </a:rPr>
              <a:t> = "0.0.0.0/0"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</a:t>
            </a:r>
            <a:r>
              <a:rPr lang="en-US" sz="1050" err="1">
                <a:solidFill>
                  <a:prstClr val="black"/>
                </a:solidFill>
              </a:rPr>
              <a:t>from_port</a:t>
            </a:r>
            <a:r>
              <a:rPr lang="en-US" sz="1050">
                <a:solidFill>
                  <a:prstClr val="black"/>
                </a:solidFill>
              </a:rPr>
              <a:t>  = 0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</a:t>
            </a:r>
            <a:r>
              <a:rPr lang="en-US" sz="1050" err="1">
                <a:solidFill>
                  <a:prstClr val="black"/>
                </a:solidFill>
              </a:rPr>
              <a:t>to_port</a:t>
            </a:r>
            <a:r>
              <a:rPr lang="en-US" sz="1050">
                <a:solidFill>
                  <a:prstClr val="black"/>
                </a:solidFill>
              </a:rPr>
              <a:t>    = 0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}</a:t>
            </a:r>
          </a:p>
          <a:p>
            <a:pPr lvl="0"/>
            <a:endParaRPr lang="en-US" sz="1050">
              <a:solidFill>
                <a:prstClr val="black"/>
              </a:solidFill>
            </a:endParaRPr>
          </a:p>
          <a:p>
            <a:pPr lvl="0"/>
            <a:r>
              <a:rPr lang="en-US" sz="1050">
                <a:solidFill>
                  <a:prstClr val="black"/>
                </a:solidFill>
              </a:rPr>
              <a:t>  </a:t>
            </a:r>
            <a:r>
              <a:rPr lang="en-US" sz="1050" err="1">
                <a:solidFill>
                  <a:prstClr val="black"/>
                </a:solidFill>
              </a:rPr>
              <a:t>subnet_ids</a:t>
            </a:r>
            <a:r>
              <a:rPr lang="en-US" sz="1050">
                <a:solidFill>
                  <a:prstClr val="black"/>
                </a:solidFill>
              </a:rPr>
              <a:t> = [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"${aws_subnet.public_1a.id}",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"${aws_subnet.public_1c.id}",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"${aws_subnet.private_1a.id}",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"${aws_subnet.private_1c.id}",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]</a:t>
            </a:r>
          </a:p>
          <a:p>
            <a:pPr lvl="0"/>
            <a:endParaRPr lang="en-US" sz="1050">
              <a:solidFill>
                <a:prstClr val="black"/>
              </a:solidFill>
            </a:endParaRPr>
          </a:p>
          <a:p>
            <a:pPr lvl="0"/>
            <a:r>
              <a:rPr lang="en-US" sz="1050">
                <a:solidFill>
                  <a:prstClr val="black"/>
                </a:solidFill>
              </a:rPr>
              <a:t>  tags {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  Name = "dev-default"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  }</a:t>
            </a:r>
          </a:p>
          <a:p>
            <a:pPr lvl="0"/>
            <a:r>
              <a:rPr lang="en-US" sz="1050">
                <a:solidFill>
                  <a:prstClr val="black"/>
                </a:solidFill>
              </a:rPr>
              <a:t>}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359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>
                <a:latin typeface="Arial" panose="020B0604020202020204" pitchFamily="34" charset="0"/>
                <a:cs typeface="Arial" panose="020B0604020202020204" pitchFamily="34" charset="0"/>
              </a:rPr>
              <a:t>Terraform – Variable </a:t>
            </a:r>
            <a:r>
              <a:rPr lang="ko-KR" altLang="en-US" sz="3400"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endParaRPr lang="en-US" sz="3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>
                <a:solidFill>
                  <a:prstClr val="black"/>
                </a:solidFill>
              </a:rPr>
              <a:t>variable "</a:t>
            </a:r>
            <a:r>
              <a:rPr lang="en-US" err="1">
                <a:solidFill>
                  <a:prstClr val="black"/>
                </a:solidFill>
              </a:rPr>
              <a:t>amazon_linux</a:t>
            </a:r>
            <a:r>
              <a:rPr lang="en-US">
                <a:solidFill>
                  <a:prstClr val="black"/>
                </a:solidFill>
              </a:rPr>
              <a:t>" {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  # Amazon Linux AMI 2017.03.1 (HVM), SSD Volume Type - ami-4af5022c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  default = "ami-4af5022c"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</a:p>
          <a:p>
            <a:pPr lvl="0"/>
            <a:endParaRPr lang="en-US">
              <a:solidFill>
                <a:prstClr val="black"/>
              </a:solidFill>
            </a:endParaRPr>
          </a:p>
          <a:p>
            <a:pPr lvl="0"/>
            <a:r>
              <a:rPr lang="en-US">
                <a:solidFill>
                  <a:prstClr val="black"/>
                </a:solidFill>
              </a:rPr>
              <a:t>variable "</a:t>
            </a:r>
            <a:r>
              <a:rPr lang="en-US" err="1">
                <a:solidFill>
                  <a:prstClr val="black"/>
                </a:solidFill>
              </a:rPr>
              <a:t>dev_keyname</a:t>
            </a:r>
            <a:r>
              <a:rPr lang="en-US">
                <a:solidFill>
                  <a:prstClr val="black"/>
                </a:solidFill>
              </a:rPr>
              <a:t>" {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  default = "david-key"</a:t>
            </a:r>
          </a:p>
          <a:p>
            <a:pPr lvl="0"/>
            <a:r>
              <a:rPr lang="en-US">
                <a:solidFill>
                  <a:prstClr val="black"/>
                </a:solidFill>
              </a:rPr>
              <a:t>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96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– VM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예제 </a:t>
            </a:r>
            <a:r>
              <a:rPr lang="en-US" altLang="ko-KR" sz="4400">
                <a:latin typeface="Arial" panose="020B0604020202020204" pitchFamily="34" charset="0"/>
                <a:cs typeface="Arial" panose="020B0604020202020204" pitchFamily="34" charset="0"/>
              </a:rPr>
              <a:t>(1/2)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379577"/>
            <a:ext cx="10749367" cy="54784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resource "</a:t>
            </a:r>
            <a:r>
              <a:rPr lang="en-US" sz="1400" err="1">
                <a:solidFill>
                  <a:prstClr val="black"/>
                </a:solidFill>
              </a:rPr>
              <a:t>aws_security_group</a:t>
            </a:r>
            <a:r>
              <a:rPr lang="en-US" sz="1400">
                <a:solidFill>
                  <a:prstClr val="black"/>
                </a:solidFill>
              </a:rPr>
              <a:t>" "bastion"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name        = "bastion"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description = "open </a:t>
            </a:r>
            <a:r>
              <a:rPr lang="en-US" sz="1400" err="1">
                <a:solidFill>
                  <a:prstClr val="black"/>
                </a:solidFill>
              </a:rPr>
              <a:t>ssh</a:t>
            </a:r>
            <a:r>
              <a:rPr lang="en-US" sz="1400">
                <a:solidFill>
                  <a:prstClr val="black"/>
                </a:solidFill>
              </a:rPr>
              <a:t> port for bastion"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vpc_id</a:t>
            </a:r>
            <a:r>
              <a:rPr lang="en-US" sz="1400">
                <a:solidFill>
                  <a:prstClr val="black"/>
                </a:solidFill>
              </a:rPr>
              <a:t> = "${aws_vpc.dev.id}"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ingress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from_port</a:t>
            </a:r>
            <a:r>
              <a:rPr lang="en-US" sz="1400">
                <a:solidFill>
                  <a:prstClr val="black"/>
                </a:solidFill>
              </a:rPr>
              <a:t>   = 22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to_port</a:t>
            </a:r>
            <a:r>
              <a:rPr lang="en-US" sz="1400">
                <a:solidFill>
                  <a:prstClr val="black"/>
                </a:solidFill>
              </a:rPr>
              <a:t>     = 22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protocol    = "</a:t>
            </a:r>
            <a:r>
              <a:rPr lang="en-US" sz="1400" err="1">
                <a:solidFill>
                  <a:prstClr val="black"/>
                </a:solidFill>
              </a:rPr>
              <a:t>tcp</a:t>
            </a:r>
            <a:r>
              <a:rPr lang="en-US" sz="1400">
                <a:solidFill>
                  <a:prstClr val="black"/>
                </a:solidFill>
              </a:rPr>
              <a:t>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cidr_blocks</a:t>
            </a:r>
            <a:r>
              <a:rPr lang="en-US" sz="1400">
                <a:solidFill>
                  <a:prstClr val="black"/>
                </a:solidFill>
              </a:rPr>
              <a:t> = ["0.0.0.0/0"]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}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egress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from_port</a:t>
            </a:r>
            <a:r>
              <a:rPr lang="en-US" sz="1400">
                <a:solidFill>
                  <a:prstClr val="black"/>
                </a:solidFill>
              </a:rPr>
              <a:t>   = 0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to_port</a:t>
            </a:r>
            <a:r>
              <a:rPr lang="en-US" sz="1400">
                <a:solidFill>
                  <a:prstClr val="black"/>
                </a:solidFill>
              </a:rPr>
              <a:t>     = 0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protocol    = "-1"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</a:t>
            </a:r>
            <a:r>
              <a:rPr lang="en-US" sz="1400" err="1">
                <a:solidFill>
                  <a:prstClr val="black"/>
                </a:solidFill>
              </a:rPr>
              <a:t>cidr_blocks</a:t>
            </a:r>
            <a:r>
              <a:rPr lang="en-US" sz="1400">
                <a:solidFill>
                  <a:prstClr val="black"/>
                </a:solidFill>
              </a:rPr>
              <a:t> = ["0.0.0.0/0"]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}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tags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Name = "bastion"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}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}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60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– VM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예제 </a:t>
            </a:r>
            <a:r>
              <a:rPr lang="en-US" altLang="ko-KR" sz="4400">
                <a:latin typeface="Arial" panose="020B0604020202020204" pitchFamily="34" charset="0"/>
                <a:cs typeface="Arial" panose="020B0604020202020204" pitchFamily="34" charset="0"/>
              </a:rPr>
              <a:t>(2/2)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379577"/>
            <a:ext cx="10749367" cy="50475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resource "</a:t>
            </a:r>
            <a:r>
              <a:rPr lang="en-US" sz="1400" err="1">
                <a:solidFill>
                  <a:prstClr val="black"/>
                </a:solidFill>
              </a:rPr>
              <a:t>aws_eip</a:t>
            </a:r>
            <a:r>
              <a:rPr lang="en-US" sz="1400">
                <a:solidFill>
                  <a:prstClr val="black"/>
                </a:solidFill>
              </a:rPr>
              <a:t>" "bastion_1a"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instance = "${aws_instance.bastion_1a.id}"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vpc</a:t>
            </a:r>
            <a:r>
              <a:rPr lang="en-US" sz="1400">
                <a:solidFill>
                  <a:prstClr val="black"/>
                </a:solidFill>
              </a:rPr>
              <a:t>      = true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}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resource "</a:t>
            </a:r>
            <a:r>
              <a:rPr lang="en-US" sz="1400" err="1">
                <a:solidFill>
                  <a:prstClr val="black"/>
                </a:solidFill>
              </a:rPr>
              <a:t>aws_instance</a:t>
            </a:r>
            <a:r>
              <a:rPr lang="en-US" sz="1400">
                <a:solidFill>
                  <a:prstClr val="black"/>
                </a:solidFill>
              </a:rPr>
              <a:t>" "bastion_1a"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ami</a:t>
            </a:r>
            <a:r>
              <a:rPr lang="en-US" sz="1400">
                <a:solidFill>
                  <a:prstClr val="black"/>
                </a:solidFill>
              </a:rPr>
              <a:t>               = "${</a:t>
            </a:r>
            <a:r>
              <a:rPr lang="en-US" sz="1400" err="1">
                <a:solidFill>
                  <a:prstClr val="black"/>
                </a:solidFill>
              </a:rPr>
              <a:t>var.amazon_linux</a:t>
            </a:r>
            <a:r>
              <a:rPr lang="en-US" sz="1400">
                <a:solidFill>
                  <a:prstClr val="black"/>
                </a:solidFill>
              </a:rPr>
              <a:t>}"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availability_zone</a:t>
            </a:r>
            <a:r>
              <a:rPr lang="en-US" sz="1400">
                <a:solidFill>
                  <a:prstClr val="black"/>
                </a:solidFill>
              </a:rPr>
              <a:t> = "ap-northeast-1a"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instance_type</a:t>
            </a:r>
            <a:r>
              <a:rPr lang="en-US" sz="1400">
                <a:solidFill>
                  <a:prstClr val="black"/>
                </a:solidFill>
              </a:rPr>
              <a:t>     = "t2.nano"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key_name</a:t>
            </a:r>
            <a:r>
              <a:rPr lang="en-US" sz="1400">
                <a:solidFill>
                  <a:prstClr val="black"/>
                </a:solidFill>
              </a:rPr>
              <a:t>          = "${</a:t>
            </a:r>
            <a:r>
              <a:rPr lang="en-US" sz="1400" err="1">
                <a:solidFill>
                  <a:prstClr val="black"/>
                </a:solidFill>
              </a:rPr>
              <a:t>var.dev_keyname</a:t>
            </a:r>
            <a:r>
              <a:rPr lang="en-US" sz="1400">
                <a:solidFill>
                  <a:prstClr val="black"/>
                </a:solidFill>
              </a:rPr>
              <a:t>}"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vpc_security_group_ids</a:t>
            </a:r>
            <a:r>
              <a:rPr lang="en-US" sz="1400">
                <a:solidFill>
                  <a:prstClr val="black"/>
                </a:solidFill>
              </a:rPr>
              <a:t> = [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"${aws_security_group.bastion.id}",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"${aws_default_security_group.dev_default.id}",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]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subnet_id</a:t>
            </a:r>
            <a:r>
              <a:rPr lang="en-US" sz="1400">
                <a:solidFill>
                  <a:prstClr val="black"/>
                </a:solidFill>
              </a:rPr>
              <a:t>                   = "${aws_subnet.public_1a.id}"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</a:t>
            </a:r>
            <a:r>
              <a:rPr lang="en-US" sz="1400" err="1">
                <a:solidFill>
                  <a:prstClr val="black"/>
                </a:solidFill>
              </a:rPr>
              <a:t>associate_public_ip_address</a:t>
            </a:r>
            <a:r>
              <a:rPr lang="en-US" sz="1400">
                <a:solidFill>
                  <a:prstClr val="black"/>
                </a:solidFill>
              </a:rPr>
              <a:t> = true</a:t>
            </a:r>
          </a:p>
          <a:p>
            <a:pPr lvl="0"/>
            <a:endParaRPr lang="en-US" sz="1400">
              <a:solidFill>
                <a:prstClr val="black"/>
              </a:solidFill>
            </a:endParaRPr>
          </a:p>
          <a:p>
            <a:pPr lvl="0"/>
            <a:r>
              <a:rPr lang="en-US" sz="1400">
                <a:solidFill>
                  <a:prstClr val="black"/>
                </a:solidFill>
              </a:rPr>
              <a:t>  tags {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  Name = "bastion-1a"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  }</a:t>
            </a:r>
          </a:p>
          <a:p>
            <a:pPr lvl="0"/>
            <a:r>
              <a:rPr lang="en-US" sz="1400">
                <a:solidFill>
                  <a:prstClr val="black"/>
                </a:solidFill>
              </a:rPr>
              <a:t>}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159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</a:t>
            </a:r>
            <a:r>
              <a:rPr lang="en-US" sz="440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A5BBF-5221-414E-BB6F-944FE4E5C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2132314"/>
            <a:ext cx="7083299" cy="457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5A6B9-3331-F546-83FF-B54E0520C664}"/>
              </a:ext>
            </a:extLst>
          </p:cNvPr>
          <p:cNvSpPr txBox="1"/>
          <p:nvPr/>
        </p:nvSpPr>
        <p:spPr>
          <a:xfrm>
            <a:off x="254178" y="1485925"/>
            <a:ext cx="1144987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err="1"/>
              <a:t>테라폼을</a:t>
            </a:r>
            <a:r>
              <a:rPr lang="ko-KR" altLang="en-US"/>
              <a:t> 수행하기 위한 공급자의 플러그인들을 초기 설정하는 명령어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Output “NAME” {</a:t>
            </a:r>
          </a:p>
          <a:p>
            <a:endParaRPr lang="en-US"/>
          </a:p>
          <a:p>
            <a:r>
              <a:rPr lang="en-US"/>
              <a:t>	value = VALUE </a:t>
            </a:r>
          </a:p>
          <a:p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1254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variable “NAME” {</a:t>
            </a:r>
          </a:p>
          <a:p>
            <a:endParaRPr lang="en-US"/>
          </a:p>
          <a:p>
            <a:r>
              <a:rPr lang="en-US"/>
              <a:t>	[CONFIG ...] </a:t>
            </a:r>
          </a:p>
          <a:p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8075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</a:t>
            </a:r>
            <a:r>
              <a:rPr lang="en-US" altLang="ko-KR" sz="440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40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$git </a:t>
            </a:r>
            <a:r>
              <a:rPr lang="en-US" err="1"/>
              <a:t>init</a:t>
            </a:r>
            <a:endParaRPr lang="en-US"/>
          </a:p>
          <a:p>
            <a:endParaRPr lang="en-US"/>
          </a:p>
          <a:p>
            <a:r>
              <a:rPr lang="en-US"/>
              <a:t>$git add *</a:t>
            </a:r>
          </a:p>
          <a:p>
            <a:r>
              <a:rPr lang="en-US"/>
              <a:t>$git commit -m "first commit"</a:t>
            </a:r>
          </a:p>
          <a:p>
            <a:r>
              <a:rPr lang="en-US"/>
              <a:t>$git remote add origin 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lormadus</a:t>
            </a:r>
            <a:r>
              <a:rPr lang="en-US"/>
              <a:t>/</a:t>
            </a:r>
            <a:r>
              <a:rPr lang="en-US" err="1"/>
              <a:t>terraform.git</a:t>
            </a:r>
            <a:endParaRPr lang="en-US"/>
          </a:p>
          <a:p>
            <a:r>
              <a:rPr lang="en-US"/>
              <a:t>$git push -u origin master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9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Graph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273129" y="1666570"/>
            <a:ext cx="1144987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$terraform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DA45A-3BB3-664A-B193-C5086FBC3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29" y="2493604"/>
            <a:ext cx="11449878" cy="2993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53418-BFEB-0D4A-8673-39EC031C8E77}"/>
              </a:ext>
            </a:extLst>
          </p:cNvPr>
          <p:cNvSpPr txBox="1"/>
          <p:nvPr/>
        </p:nvSpPr>
        <p:spPr>
          <a:xfrm>
            <a:off x="273129" y="5759921"/>
            <a:ext cx="11449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DOT</a:t>
            </a:r>
            <a:r>
              <a:rPr lang="ko-KR" altLang="en-US"/>
              <a:t> 라는 그래프 설명 언어로 결과 표시</a:t>
            </a:r>
            <a:endParaRPr lang="en-US" altLang="ko-KR"/>
          </a:p>
          <a:p>
            <a:r>
              <a:rPr lang="en-US" altLang="ko-KR" err="1"/>
              <a:t>GraphvizOnline</a:t>
            </a:r>
            <a:r>
              <a:rPr lang="en-US" altLang="ko-KR"/>
              <a:t> (</a:t>
            </a:r>
            <a:r>
              <a:rPr lang="en-US" altLang="ko-KR">
                <a:hlinkClick r:id="rId4"/>
              </a:rPr>
              <a:t>http://bit.ly/2mPbxmg</a:t>
            </a:r>
            <a:r>
              <a:rPr lang="en-US" altLang="ko-KR"/>
              <a:t>) </a:t>
            </a:r>
            <a:r>
              <a:rPr lang="ko-KR" altLang="en-US"/>
              <a:t>에서 </a:t>
            </a:r>
            <a:r>
              <a:rPr lang="ko-KR" altLang="en-US" err="1"/>
              <a:t>리소스간</a:t>
            </a:r>
            <a:r>
              <a:rPr lang="ko-KR" altLang="en-US"/>
              <a:t> 의존성 확인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1192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</a:t>
            </a:r>
            <a:r>
              <a:rPr lang="en-US" sz="4400" err="1">
                <a:latin typeface="Arial" panose="020B0604020202020204" pitchFamily="34" charset="0"/>
                <a:cs typeface="Arial" panose="020B0604020202020204" pitchFamily="34" charset="0"/>
              </a:rPr>
              <a:t>GraphvizOnline</a:t>
            </a:r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결과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928B9-501C-3746-80CA-02A098E92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3" y="1479768"/>
            <a:ext cx="10749368" cy="53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40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코드형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인프라 비교 사항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838848"/>
            <a:ext cx="10749367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구성 관리 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배포 도구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가변적인 인프라 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변하지 않는 인프라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절차적 언어 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선언적 언어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마스터 유무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 유무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규모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성숙한 기술 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vs 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신규 기술</a:t>
            </a:r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961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Ex) https://bit.ly/2YYuvds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555E48-D09E-46EE-A430-D570EF4A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82" y="1759352"/>
            <a:ext cx="5393621" cy="47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64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86A8-7495-4910-967F-164B4B5E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Module </a:t>
            </a:r>
            <a:r>
              <a:rPr lang="ko-KR" altLang="en-US" sz="4400"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6D9167-A9D7-4A49-B261-916D3A309233}"/>
              </a:ext>
            </a:extLst>
          </p:cNvPr>
          <p:cNvSpPr/>
          <p:nvPr/>
        </p:nvSpPr>
        <p:spPr>
          <a:xfrm>
            <a:off x="405631" y="2999908"/>
            <a:ext cx="11146972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/>
              <a:t>root@DESKTOP-H7G6RS0:~/</a:t>
            </a:r>
            <a:r>
              <a:rPr lang="en-US" err="1"/>
              <a:t>src</a:t>
            </a:r>
            <a:r>
              <a:rPr lang="en-US"/>
              <a:t># git clone https://github.com/stitchlabio/terraform-up-and-running-code.git</a:t>
            </a:r>
          </a:p>
          <a:p>
            <a:r>
              <a:rPr lang="en-US"/>
              <a:t>Cloning into 'terraform-up-and-running-code'...</a:t>
            </a:r>
          </a:p>
          <a:p>
            <a:r>
              <a:rPr lang="en-US"/>
              <a:t>remote: Enumerating objects: 251, done.</a:t>
            </a:r>
          </a:p>
          <a:p>
            <a:r>
              <a:rPr lang="en-US"/>
              <a:t>remote: Counting objects: 100% (251/251), done.</a:t>
            </a:r>
          </a:p>
          <a:p>
            <a:r>
              <a:rPr lang="en-US"/>
              <a:t>remote: Compressing objects: 100% (232/232), done.</a:t>
            </a:r>
          </a:p>
          <a:p>
            <a:r>
              <a:rPr lang="en-US"/>
              <a:t>remote: Total 1486 (delta 104), reused 0 (delta 0), pack-reused 1235</a:t>
            </a:r>
          </a:p>
          <a:p>
            <a:r>
              <a:rPr lang="en-US"/>
              <a:t>Receiving objects: 100% (1486/1486), 153.89 KiB | 250.00 KiB/s, done.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603E9-79B8-4F29-84ED-7369471D2C1E}"/>
              </a:ext>
            </a:extLst>
          </p:cNvPr>
          <p:cNvSpPr/>
          <p:nvPr/>
        </p:nvSpPr>
        <p:spPr>
          <a:xfrm>
            <a:off x="405631" y="1650333"/>
            <a:ext cx="11146972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테라폼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모듈 예제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/>
              <a:t>다운로드 </a:t>
            </a:r>
            <a:r>
              <a:rPr lang="en-US" altLang="ko-KR"/>
              <a:t>- </a:t>
            </a:r>
            <a:r>
              <a:rPr lang="en-US"/>
              <a:t>https://github.com/stitchlabio/terraform-up-and-running-code.git</a:t>
            </a:r>
          </a:p>
        </p:txBody>
      </p:sp>
    </p:spTree>
    <p:extLst>
      <p:ext uri="{BB962C8B-B14F-4D97-AF65-F5344CB8AC3E}">
        <p14:creationId xmlns:p14="http://schemas.microsoft.com/office/powerpoint/2010/main" val="1159574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86A8-7495-4910-967F-164B4B5E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Module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6D9167-A9D7-4A49-B261-916D3A309233}"/>
              </a:ext>
            </a:extLst>
          </p:cNvPr>
          <p:cNvSpPr/>
          <p:nvPr/>
        </p:nvSpPr>
        <p:spPr>
          <a:xfrm>
            <a:off x="405631" y="1650333"/>
            <a:ext cx="1114697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테라폼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모듈은 폴더에 있는 구성 파일의 묶음</a:t>
            </a:r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ECA1C-7DD5-4CDC-9D99-5DF35CE7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3" y="2207652"/>
            <a:ext cx="1969634" cy="4622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54FA54-BD26-4DCB-B7A9-7BB5FB45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31" y="2500040"/>
            <a:ext cx="2495550" cy="38195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05F2F65-4FBB-4411-9797-C87B6304680D}"/>
              </a:ext>
            </a:extLst>
          </p:cNvPr>
          <p:cNvSpPr/>
          <p:nvPr/>
        </p:nvSpPr>
        <p:spPr>
          <a:xfrm>
            <a:off x="1027611" y="3518263"/>
            <a:ext cx="1663338" cy="87956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FE1563-C804-41FF-928E-E647B744157B}"/>
              </a:ext>
            </a:extLst>
          </p:cNvPr>
          <p:cNvSpPr/>
          <p:nvPr/>
        </p:nvSpPr>
        <p:spPr>
          <a:xfrm>
            <a:off x="1027611" y="5377543"/>
            <a:ext cx="1663338" cy="87956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758685-CE34-4363-A38A-701A15792A4F}"/>
              </a:ext>
            </a:extLst>
          </p:cNvPr>
          <p:cNvSpPr/>
          <p:nvPr/>
        </p:nvSpPr>
        <p:spPr>
          <a:xfrm>
            <a:off x="5084794" y="2428269"/>
            <a:ext cx="1582761" cy="93181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583475-B13F-42EB-A141-322630F6EBCE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690949" y="2894178"/>
            <a:ext cx="2393845" cy="106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60A2FB-2C2C-43A9-B127-00561584DE4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690949" y="2894178"/>
            <a:ext cx="2393845" cy="292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CE37DA-98BA-434C-B7C7-5ED93C949558}"/>
              </a:ext>
            </a:extLst>
          </p:cNvPr>
          <p:cNvSpPr txBox="1"/>
          <p:nvPr/>
        </p:nvSpPr>
        <p:spPr>
          <a:xfrm>
            <a:off x="6961276" y="2316361"/>
            <a:ext cx="50773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modules/services/webserver-cluster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main.tf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파일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을 열어서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provider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가 정의된 부분 삭제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provider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는 모듈 안에서 정의하는 것이 아니라 모듈이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사용되는 곳에서 직접 정의해야 할 부분 </a:t>
            </a:r>
            <a:endParaRPr 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70C5AB-CCD5-4A25-966F-2FA2AC1724EF}"/>
              </a:ext>
            </a:extLst>
          </p:cNvPr>
          <p:cNvSpPr/>
          <p:nvPr/>
        </p:nvSpPr>
        <p:spPr>
          <a:xfrm>
            <a:off x="6961276" y="4325805"/>
            <a:ext cx="47024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module “NAME” {</a:t>
            </a:r>
          </a:p>
          <a:p>
            <a:r>
              <a:rPr lang="en-US" sz="1400"/>
              <a:t>	source = “SOURCE”</a:t>
            </a:r>
          </a:p>
          <a:p>
            <a:endParaRPr lang="en-US" sz="1400"/>
          </a:p>
          <a:p>
            <a:r>
              <a:rPr lang="en-US" sz="1400"/>
              <a:t>	[CONFIG …]</a:t>
            </a:r>
          </a:p>
          <a:p>
            <a:r>
              <a:rPr lang="en-US" sz="140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0ACFD-3D25-4088-B787-668D4F138471}"/>
              </a:ext>
            </a:extLst>
          </p:cNvPr>
          <p:cNvSpPr txBox="1"/>
          <p:nvPr/>
        </p:nvSpPr>
        <p:spPr>
          <a:xfrm>
            <a:off x="6928541" y="3980023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모듈 문법</a:t>
            </a:r>
            <a:endParaRPr 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44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86A8-7495-4910-967F-164B4B5E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Terraform Module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6D9167-A9D7-4A49-B261-916D3A309233}"/>
              </a:ext>
            </a:extLst>
          </p:cNvPr>
          <p:cNvSpPr/>
          <p:nvPr/>
        </p:nvSpPr>
        <p:spPr>
          <a:xfrm>
            <a:off x="405631" y="1650333"/>
            <a:ext cx="1114697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테라폼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모듈은 폴더에 있는 구성 파일의 묶음</a:t>
            </a:r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ECA1C-7DD5-4CDC-9D99-5DF35CE7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31" y="2146692"/>
            <a:ext cx="1969634" cy="462207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758685-CE34-4363-A38A-701A15792A4F}"/>
              </a:ext>
            </a:extLst>
          </p:cNvPr>
          <p:cNvSpPr/>
          <p:nvPr/>
        </p:nvSpPr>
        <p:spPr>
          <a:xfrm>
            <a:off x="704362" y="2367309"/>
            <a:ext cx="1582761" cy="93181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70C5AB-CCD5-4A25-966F-2FA2AC1724EF}"/>
              </a:ext>
            </a:extLst>
          </p:cNvPr>
          <p:cNvSpPr/>
          <p:nvPr/>
        </p:nvSpPr>
        <p:spPr>
          <a:xfrm>
            <a:off x="2926080" y="2739338"/>
            <a:ext cx="5781040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provider</a:t>
            </a:r>
            <a:r>
              <a:rPr lang="ko-KR" altLang="en-US" sz="1400"/>
              <a:t> </a:t>
            </a:r>
            <a:r>
              <a:rPr lang="en-US" altLang="ko-KR" sz="1400"/>
              <a:t>“</a:t>
            </a:r>
            <a:r>
              <a:rPr lang="en-US" altLang="ko-KR" sz="1400" err="1"/>
              <a:t>aws</a:t>
            </a:r>
            <a:r>
              <a:rPr lang="en-US" altLang="ko-KR" sz="1400"/>
              <a:t>”</a:t>
            </a:r>
            <a:r>
              <a:rPr lang="ko-KR" altLang="en-US" sz="1400"/>
              <a:t> </a:t>
            </a:r>
            <a:r>
              <a:rPr lang="en-US" altLang="ko-KR" sz="1400"/>
              <a:t>{</a:t>
            </a:r>
          </a:p>
          <a:p>
            <a:r>
              <a:rPr lang="en-US" sz="1400"/>
              <a:t>	region = “us-east-1”</a:t>
            </a:r>
          </a:p>
          <a:p>
            <a:r>
              <a:rPr lang="en-US" sz="1400"/>
              <a:t>}</a:t>
            </a:r>
          </a:p>
          <a:p>
            <a:endParaRPr lang="en-US" sz="1400"/>
          </a:p>
          <a:p>
            <a:r>
              <a:rPr lang="en-US" sz="1400"/>
              <a:t>module “</a:t>
            </a:r>
            <a:r>
              <a:rPr lang="en-US" sz="1400" err="1"/>
              <a:t>webserver_cluster</a:t>
            </a:r>
            <a:r>
              <a:rPr lang="en-US" sz="1400"/>
              <a:t>” {</a:t>
            </a:r>
          </a:p>
          <a:p>
            <a:r>
              <a:rPr lang="en-US" sz="1400"/>
              <a:t>	source = “../../../modules/services/</a:t>
            </a:r>
            <a:r>
              <a:rPr lang="en-US" sz="1400" err="1"/>
              <a:t>webserver_cluster</a:t>
            </a:r>
            <a:r>
              <a:rPr lang="en-US" sz="1400"/>
              <a:t>”</a:t>
            </a:r>
          </a:p>
          <a:p>
            <a:r>
              <a:rPr lang="en-US" sz="140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0ACFD-3D25-4088-B787-668D4F138471}"/>
              </a:ext>
            </a:extLst>
          </p:cNvPr>
          <p:cNvSpPr txBox="1"/>
          <p:nvPr/>
        </p:nvSpPr>
        <p:spPr>
          <a:xfrm>
            <a:off x="2926080" y="2367309"/>
            <a:ext cx="5231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예제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 s</a:t>
            </a:r>
            <a:r>
              <a:rPr 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tage/services/</a:t>
            </a:r>
            <a:r>
              <a:rPr lang="en-US" sz="16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webserver_cluster</a:t>
            </a:r>
            <a:r>
              <a:rPr 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폴더의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main.tf</a:t>
            </a:r>
            <a:endParaRPr 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685E09-3AAF-433E-8EC6-AFB4A4CC6D55}"/>
              </a:ext>
            </a:extLst>
          </p:cNvPr>
          <p:cNvSpPr txBox="1"/>
          <p:nvPr/>
        </p:nvSpPr>
        <p:spPr>
          <a:xfrm>
            <a:off x="2926079" y="4669059"/>
            <a:ext cx="808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테라폼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구성에 모듈을 추가하거나 모듈의 소스 매개변수를 수정할 때마다 변경사항을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동기화하기 위해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plan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apply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수행 전에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get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명령을 실행해야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30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86A8-7495-4910-967F-164B4B5E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0"/>
            <a:ext cx="11587566" cy="1208868"/>
          </a:xfrm>
        </p:spPr>
        <p:txBody>
          <a:bodyPr anchor="ctr">
            <a:normAutofit/>
          </a:bodyPr>
          <a:lstStyle/>
          <a:p>
            <a:r>
              <a:rPr 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Terraform RDS MySQL 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 </a:t>
            </a:r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main.tf  (1/3)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6D9167-A9D7-4A49-B261-916D3A309233}"/>
              </a:ext>
            </a:extLst>
          </p:cNvPr>
          <p:cNvSpPr/>
          <p:nvPr/>
        </p:nvSpPr>
        <p:spPr>
          <a:xfrm>
            <a:off x="692634" y="1856909"/>
            <a:ext cx="5070212" cy="48936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/>
              <a:t>provider "</a:t>
            </a:r>
            <a:r>
              <a:rPr lang="en-US" sz="1200" err="1"/>
              <a:t>aws</a:t>
            </a:r>
            <a:r>
              <a:rPr lang="en-US" sz="1200"/>
              <a:t>" {</a:t>
            </a:r>
          </a:p>
          <a:p>
            <a:endParaRPr lang="en-US" sz="1200"/>
          </a:p>
          <a:p>
            <a:r>
              <a:rPr lang="en-US" sz="1200"/>
              <a:t>  region = "us-east-1"</a:t>
            </a:r>
          </a:p>
          <a:p>
            <a:endParaRPr lang="en-US" sz="1200"/>
          </a:p>
          <a:p>
            <a:r>
              <a:rPr lang="en-US" sz="1200"/>
              <a:t>}</a:t>
            </a:r>
          </a:p>
          <a:p>
            <a:endParaRPr lang="en-US" sz="1200"/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resource "</a:t>
            </a:r>
            <a:r>
              <a:rPr lang="en-US" sz="1200" err="1"/>
              <a:t>aws_db_instance</a:t>
            </a:r>
            <a:r>
              <a:rPr lang="en-US" sz="1200"/>
              <a:t>" "example" {</a:t>
            </a:r>
          </a:p>
          <a:p>
            <a:endParaRPr lang="en-US" sz="1200"/>
          </a:p>
          <a:p>
            <a:r>
              <a:rPr lang="en-US" sz="1200"/>
              <a:t>  engine              = "</a:t>
            </a:r>
            <a:r>
              <a:rPr lang="en-US" sz="1200" err="1"/>
              <a:t>mysql</a:t>
            </a:r>
            <a:r>
              <a:rPr lang="en-US" sz="1200"/>
              <a:t>"</a:t>
            </a:r>
          </a:p>
          <a:p>
            <a:endParaRPr lang="en-US" sz="1200"/>
          </a:p>
          <a:p>
            <a:r>
              <a:rPr lang="en-US" sz="1200"/>
              <a:t>  </a:t>
            </a:r>
            <a:r>
              <a:rPr lang="en-US" sz="1200" err="1"/>
              <a:t>allocated_storage</a:t>
            </a:r>
            <a:r>
              <a:rPr lang="en-US" sz="1200"/>
              <a:t>   = 10</a:t>
            </a:r>
          </a:p>
          <a:p>
            <a:endParaRPr lang="en-US" sz="1200"/>
          </a:p>
          <a:p>
            <a:r>
              <a:rPr lang="en-US" sz="1200"/>
              <a:t>  </a:t>
            </a:r>
            <a:r>
              <a:rPr lang="en-US" sz="1200" err="1"/>
              <a:t>instance_class</a:t>
            </a:r>
            <a:r>
              <a:rPr lang="en-US" sz="1200"/>
              <a:t>      = "db.t2.micro"</a:t>
            </a:r>
          </a:p>
          <a:p>
            <a:endParaRPr lang="en-US" sz="1200"/>
          </a:p>
          <a:p>
            <a:r>
              <a:rPr lang="en-US" sz="1200"/>
              <a:t>  name                = "</a:t>
            </a:r>
            <a:r>
              <a:rPr lang="en-US" sz="1200" err="1"/>
              <a:t>example_database_prod</a:t>
            </a:r>
            <a:r>
              <a:rPr lang="en-US" sz="1200"/>
              <a:t>"</a:t>
            </a:r>
          </a:p>
          <a:p>
            <a:endParaRPr lang="en-US" sz="1200"/>
          </a:p>
          <a:p>
            <a:r>
              <a:rPr lang="en-US" sz="1200"/>
              <a:t>  username            = "admin"</a:t>
            </a:r>
          </a:p>
          <a:p>
            <a:endParaRPr lang="en-US" sz="1200"/>
          </a:p>
          <a:p>
            <a:r>
              <a:rPr lang="en-US" sz="1200"/>
              <a:t>  password            = "${</a:t>
            </a:r>
            <a:r>
              <a:rPr lang="en-US" sz="1200" err="1"/>
              <a:t>var.db_password</a:t>
            </a:r>
            <a:r>
              <a:rPr lang="en-US" sz="1200"/>
              <a:t>}"</a:t>
            </a:r>
          </a:p>
          <a:p>
            <a:endParaRPr lang="en-US" sz="1200"/>
          </a:p>
          <a:p>
            <a:r>
              <a:rPr lang="en-US" sz="1200"/>
              <a:t>  </a:t>
            </a:r>
            <a:r>
              <a:rPr lang="en-US" sz="1200" err="1"/>
              <a:t>skip_final_snapshot</a:t>
            </a:r>
            <a:r>
              <a:rPr lang="en-US" sz="1200"/>
              <a:t> = true</a:t>
            </a:r>
          </a:p>
          <a:p>
            <a:endParaRPr lang="en-US" sz="1200"/>
          </a:p>
          <a:p>
            <a:r>
              <a:rPr lang="en-US" sz="1200"/>
              <a:t>}</a:t>
            </a:r>
          </a:p>
          <a:p>
            <a:endParaRPr 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39ABA5-E578-44F5-B604-A7CA99730E87}"/>
              </a:ext>
            </a:extLst>
          </p:cNvPr>
          <p:cNvSpPr/>
          <p:nvPr/>
        </p:nvSpPr>
        <p:spPr>
          <a:xfrm>
            <a:off x="6429154" y="1856909"/>
            <a:ext cx="5070212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/>
              <a:t>terraform {</a:t>
            </a:r>
          </a:p>
          <a:p>
            <a:endParaRPr lang="en-US" sz="1200"/>
          </a:p>
          <a:p>
            <a:r>
              <a:rPr lang="en-US" sz="1200"/>
              <a:t>  backend "s3" {</a:t>
            </a:r>
          </a:p>
          <a:p>
            <a:endParaRPr lang="en-US" sz="1200"/>
          </a:p>
          <a:p>
            <a:r>
              <a:rPr lang="en-US" sz="1200"/>
              <a:t>    bucket = "(</a:t>
            </a:r>
            <a:r>
              <a:rPr lang="ko-KR" altLang="en-US" sz="1200"/>
              <a:t>생성한 </a:t>
            </a:r>
            <a:r>
              <a:rPr lang="ko-KR" altLang="en-US" sz="1200" err="1"/>
              <a:t>버킷</a:t>
            </a:r>
            <a:r>
              <a:rPr lang="ko-KR" altLang="en-US" sz="1200"/>
              <a:t> 이름</a:t>
            </a:r>
            <a:r>
              <a:rPr lang="en-US" altLang="ko-KR" sz="1200"/>
              <a:t>)"</a:t>
            </a:r>
          </a:p>
          <a:p>
            <a:endParaRPr lang="en-US" altLang="ko-KR" sz="1200"/>
          </a:p>
          <a:p>
            <a:r>
              <a:rPr lang="en-US" altLang="ko-KR" sz="1200"/>
              <a:t>    </a:t>
            </a:r>
            <a:r>
              <a:rPr lang="en-US" sz="1200"/>
              <a:t>key    = "live/prod/data-stores/</a:t>
            </a:r>
            <a:r>
              <a:rPr lang="en-US" sz="1200" err="1"/>
              <a:t>mysql</a:t>
            </a:r>
            <a:r>
              <a:rPr lang="en-US" sz="1200"/>
              <a:t>/</a:t>
            </a:r>
            <a:r>
              <a:rPr lang="en-US" sz="1200" err="1"/>
              <a:t>terraform.tfstate</a:t>
            </a:r>
            <a:r>
              <a:rPr lang="en-US" sz="1200"/>
              <a:t>"</a:t>
            </a:r>
          </a:p>
          <a:p>
            <a:endParaRPr lang="en-US" sz="1200"/>
          </a:p>
          <a:p>
            <a:r>
              <a:rPr lang="en-US" sz="1200"/>
              <a:t>    region = "us-east-1"</a:t>
            </a:r>
          </a:p>
          <a:p>
            <a:endParaRPr lang="en-US" sz="1200"/>
          </a:p>
          <a:p>
            <a:r>
              <a:rPr lang="en-US" sz="1200"/>
              <a:t>    encrypt = true</a:t>
            </a:r>
          </a:p>
          <a:p>
            <a:endParaRPr lang="en-US" sz="1200"/>
          </a:p>
          <a:p>
            <a:r>
              <a:rPr lang="en-US" sz="1200"/>
              <a:t>#    </a:t>
            </a:r>
            <a:r>
              <a:rPr lang="en-US" sz="1200" err="1"/>
              <a:t>dynamodb_table</a:t>
            </a:r>
            <a:r>
              <a:rPr lang="en-US" sz="1200"/>
              <a:t> = "(</a:t>
            </a:r>
            <a:r>
              <a:rPr lang="ko-KR" altLang="en-US" sz="1200"/>
              <a:t>생성한 </a:t>
            </a:r>
            <a:r>
              <a:rPr lang="en-US" sz="1200"/>
              <a:t>DynamoDB </a:t>
            </a:r>
            <a:r>
              <a:rPr lang="ko-KR" altLang="en-US" sz="1200"/>
              <a:t>테이블 이름</a:t>
            </a:r>
            <a:r>
              <a:rPr lang="en-US" altLang="ko-KR" sz="1200"/>
              <a:t>)"</a:t>
            </a:r>
          </a:p>
          <a:p>
            <a:endParaRPr lang="en-US" altLang="ko-KR" sz="1200"/>
          </a:p>
          <a:p>
            <a:r>
              <a:rPr lang="en-US" altLang="ko-KR" sz="1200"/>
              <a:t>  }</a:t>
            </a:r>
          </a:p>
          <a:p>
            <a:endParaRPr lang="en-US" altLang="ko-KR" sz="1200"/>
          </a:p>
          <a:p>
            <a:r>
              <a:rPr lang="en-US" altLang="ko-KR" sz="1200"/>
              <a:t>}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84782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86A8-7495-4910-967F-164B4B5E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0"/>
            <a:ext cx="11587566" cy="1208868"/>
          </a:xfrm>
        </p:spPr>
        <p:txBody>
          <a:bodyPr anchor="ctr">
            <a:normAutofit fontScale="90000"/>
          </a:bodyPr>
          <a:lstStyle/>
          <a:p>
            <a:r>
              <a:rPr 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Terraform RDS MySQL 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 </a:t>
            </a:r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outputs.tf  (2/3)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6D9167-A9D7-4A49-B261-916D3A309233}"/>
              </a:ext>
            </a:extLst>
          </p:cNvPr>
          <p:cNvSpPr/>
          <p:nvPr/>
        </p:nvSpPr>
        <p:spPr>
          <a:xfrm>
            <a:off x="692634" y="1856909"/>
            <a:ext cx="5070212" cy="39703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/>
              <a:t>output "address" {</a:t>
            </a:r>
          </a:p>
          <a:p>
            <a:endParaRPr lang="en-US"/>
          </a:p>
          <a:p>
            <a:r>
              <a:rPr lang="en-US"/>
              <a:t>  value = "${</a:t>
            </a:r>
            <a:r>
              <a:rPr lang="en-US" err="1"/>
              <a:t>aws_db_instance.example.address</a:t>
            </a:r>
            <a:r>
              <a:rPr lang="en-US"/>
              <a:t>}"</a:t>
            </a:r>
          </a:p>
          <a:p>
            <a:endParaRPr lang="en-US"/>
          </a:p>
          <a:p>
            <a:r>
              <a:rPr lang="en-US"/>
              <a:t>}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output "port" {</a:t>
            </a:r>
          </a:p>
          <a:p>
            <a:endParaRPr lang="en-US"/>
          </a:p>
          <a:p>
            <a:r>
              <a:rPr lang="en-US"/>
              <a:t>  value = "${</a:t>
            </a:r>
            <a:r>
              <a:rPr lang="en-US" err="1"/>
              <a:t>aws_db_instance.example.port</a:t>
            </a:r>
            <a:r>
              <a:rPr lang="en-US"/>
              <a:t>}"</a:t>
            </a:r>
          </a:p>
          <a:p>
            <a:endParaRPr lang="en-US"/>
          </a:p>
          <a:p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30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86A8-7495-4910-967F-164B4B5E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0"/>
            <a:ext cx="11587566" cy="1208868"/>
          </a:xfrm>
        </p:spPr>
        <p:txBody>
          <a:bodyPr anchor="ctr">
            <a:normAutofit/>
          </a:bodyPr>
          <a:lstStyle/>
          <a:p>
            <a:r>
              <a:rPr 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Terraform RDS MySQL 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 </a:t>
            </a:r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main.tf  (1/3)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6D9167-A9D7-4A49-B261-916D3A309233}"/>
              </a:ext>
            </a:extLst>
          </p:cNvPr>
          <p:cNvSpPr/>
          <p:nvPr/>
        </p:nvSpPr>
        <p:spPr>
          <a:xfrm>
            <a:off x="692634" y="1856909"/>
            <a:ext cx="5070212" cy="48936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/>
              <a:t>provider "</a:t>
            </a:r>
            <a:r>
              <a:rPr lang="en-US" sz="1200" err="1"/>
              <a:t>aws</a:t>
            </a:r>
            <a:r>
              <a:rPr lang="en-US" sz="1200"/>
              <a:t>" {</a:t>
            </a:r>
          </a:p>
          <a:p>
            <a:endParaRPr lang="en-US" sz="1200"/>
          </a:p>
          <a:p>
            <a:r>
              <a:rPr lang="en-US" sz="1200"/>
              <a:t>  region = "us-east-1"</a:t>
            </a:r>
          </a:p>
          <a:p>
            <a:endParaRPr lang="en-US" sz="1200"/>
          </a:p>
          <a:p>
            <a:r>
              <a:rPr lang="en-US" sz="1200"/>
              <a:t>}</a:t>
            </a:r>
          </a:p>
          <a:p>
            <a:endParaRPr lang="en-US" sz="1200"/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resource "</a:t>
            </a:r>
            <a:r>
              <a:rPr lang="en-US" sz="1200" err="1"/>
              <a:t>aws_db_instance</a:t>
            </a:r>
            <a:r>
              <a:rPr lang="en-US" sz="1200"/>
              <a:t>" "example" {</a:t>
            </a:r>
          </a:p>
          <a:p>
            <a:endParaRPr lang="en-US" sz="1200"/>
          </a:p>
          <a:p>
            <a:r>
              <a:rPr lang="en-US" sz="1200"/>
              <a:t>  engine              = "</a:t>
            </a:r>
            <a:r>
              <a:rPr lang="en-US" sz="1200" err="1"/>
              <a:t>mysql</a:t>
            </a:r>
            <a:r>
              <a:rPr lang="en-US" sz="1200"/>
              <a:t>"</a:t>
            </a:r>
          </a:p>
          <a:p>
            <a:endParaRPr lang="en-US" sz="1200"/>
          </a:p>
          <a:p>
            <a:r>
              <a:rPr lang="en-US" sz="1200"/>
              <a:t>  </a:t>
            </a:r>
            <a:r>
              <a:rPr lang="en-US" sz="1200" err="1"/>
              <a:t>allocated_storage</a:t>
            </a:r>
            <a:r>
              <a:rPr lang="en-US" sz="1200"/>
              <a:t>   = 10</a:t>
            </a:r>
          </a:p>
          <a:p>
            <a:endParaRPr lang="en-US" sz="1200"/>
          </a:p>
          <a:p>
            <a:r>
              <a:rPr lang="en-US" sz="1200"/>
              <a:t>  </a:t>
            </a:r>
            <a:r>
              <a:rPr lang="en-US" sz="1200" err="1"/>
              <a:t>instance_class</a:t>
            </a:r>
            <a:r>
              <a:rPr lang="en-US" sz="1200"/>
              <a:t>      = "db.t2.micro"</a:t>
            </a:r>
          </a:p>
          <a:p>
            <a:endParaRPr lang="en-US" sz="1200"/>
          </a:p>
          <a:p>
            <a:r>
              <a:rPr lang="en-US" sz="1200"/>
              <a:t>  name                = "</a:t>
            </a:r>
            <a:r>
              <a:rPr lang="en-US" sz="1200" err="1"/>
              <a:t>example_database_prod</a:t>
            </a:r>
            <a:r>
              <a:rPr lang="en-US" sz="1200"/>
              <a:t>"</a:t>
            </a:r>
          </a:p>
          <a:p>
            <a:endParaRPr lang="en-US" sz="1200"/>
          </a:p>
          <a:p>
            <a:r>
              <a:rPr lang="en-US" sz="1200"/>
              <a:t>  username            = "admin"</a:t>
            </a:r>
          </a:p>
          <a:p>
            <a:endParaRPr lang="en-US" sz="1200"/>
          </a:p>
          <a:p>
            <a:r>
              <a:rPr lang="en-US" sz="1200"/>
              <a:t>  password            = "${</a:t>
            </a:r>
            <a:r>
              <a:rPr lang="en-US" sz="1200" err="1"/>
              <a:t>var.db_password</a:t>
            </a:r>
            <a:r>
              <a:rPr lang="en-US" sz="1200"/>
              <a:t>}"</a:t>
            </a:r>
          </a:p>
          <a:p>
            <a:endParaRPr lang="en-US" sz="1200"/>
          </a:p>
          <a:p>
            <a:r>
              <a:rPr lang="en-US" sz="1200"/>
              <a:t>  </a:t>
            </a:r>
            <a:r>
              <a:rPr lang="en-US" sz="1200" err="1"/>
              <a:t>skip_final_snapshot</a:t>
            </a:r>
            <a:r>
              <a:rPr lang="en-US" sz="1200"/>
              <a:t> = true</a:t>
            </a:r>
          </a:p>
          <a:p>
            <a:endParaRPr lang="en-US" sz="1200"/>
          </a:p>
          <a:p>
            <a:r>
              <a:rPr lang="en-US" sz="1200"/>
              <a:t>}</a:t>
            </a:r>
          </a:p>
          <a:p>
            <a:endParaRPr 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39ABA5-E578-44F5-B604-A7CA99730E87}"/>
              </a:ext>
            </a:extLst>
          </p:cNvPr>
          <p:cNvSpPr/>
          <p:nvPr/>
        </p:nvSpPr>
        <p:spPr>
          <a:xfrm>
            <a:off x="6429154" y="1856909"/>
            <a:ext cx="5070212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/>
              <a:t>terraform {</a:t>
            </a:r>
          </a:p>
          <a:p>
            <a:endParaRPr lang="en-US" sz="1200"/>
          </a:p>
          <a:p>
            <a:r>
              <a:rPr lang="en-US" sz="1200"/>
              <a:t>  backend "s3" {</a:t>
            </a:r>
          </a:p>
          <a:p>
            <a:endParaRPr lang="en-US" sz="1200"/>
          </a:p>
          <a:p>
            <a:r>
              <a:rPr lang="en-US" sz="1200"/>
              <a:t>    bucket = "(</a:t>
            </a:r>
            <a:r>
              <a:rPr lang="ko-KR" altLang="en-US" sz="1200"/>
              <a:t>생성한 </a:t>
            </a:r>
            <a:r>
              <a:rPr lang="ko-KR" altLang="en-US" sz="1200" err="1"/>
              <a:t>버킷</a:t>
            </a:r>
            <a:r>
              <a:rPr lang="ko-KR" altLang="en-US" sz="1200"/>
              <a:t> 이름</a:t>
            </a:r>
            <a:r>
              <a:rPr lang="en-US" altLang="ko-KR" sz="1200"/>
              <a:t>)"</a:t>
            </a:r>
          </a:p>
          <a:p>
            <a:endParaRPr lang="en-US" altLang="ko-KR" sz="1200"/>
          </a:p>
          <a:p>
            <a:r>
              <a:rPr lang="en-US" altLang="ko-KR" sz="1200"/>
              <a:t>    </a:t>
            </a:r>
            <a:r>
              <a:rPr lang="en-US" sz="1200"/>
              <a:t>key    = "live/prod/data-stores/</a:t>
            </a:r>
            <a:r>
              <a:rPr lang="en-US" sz="1200" err="1"/>
              <a:t>mysql</a:t>
            </a:r>
            <a:r>
              <a:rPr lang="en-US" sz="1200"/>
              <a:t>/</a:t>
            </a:r>
            <a:r>
              <a:rPr lang="en-US" sz="1200" err="1"/>
              <a:t>terraform.tfstate</a:t>
            </a:r>
            <a:r>
              <a:rPr lang="en-US" sz="1200"/>
              <a:t>"</a:t>
            </a:r>
          </a:p>
          <a:p>
            <a:endParaRPr lang="en-US" sz="1200"/>
          </a:p>
          <a:p>
            <a:r>
              <a:rPr lang="en-US" sz="1200"/>
              <a:t>    region = "us-east-1"</a:t>
            </a:r>
          </a:p>
          <a:p>
            <a:endParaRPr lang="en-US" sz="1200"/>
          </a:p>
          <a:p>
            <a:r>
              <a:rPr lang="en-US" sz="1200"/>
              <a:t>    encrypt = true</a:t>
            </a:r>
          </a:p>
          <a:p>
            <a:endParaRPr lang="en-US" sz="1200"/>
          </a:p>
          <a:p>
            <a:r>
              <a:rPr lang="en-US" sz="1200"/>
              <a:t>#    </a:t>
            </a:r>
            <a:r>
              <a:rPr lang="en-US" sz="1200" err="1"/>
              <a:t>dynamodb_table</a:t>
            </a:r>
            <a:r>
              <a:rPr lang="en-US" sz="1200"/>
              <a:t> = "(</a:t>
            </a:r>
            <a:r>
              <a:rPr lang="ko-KR" altLang="en-US" sz="1200"/>
              <a:t>생성한 </a:t>
            </a:r>
            <a:r>
              <a:rPr lang="en-US" sz="1200"/>
              <a:t>DynamoDB </a:t>
            </a:r>
            <a:r>
              <a:rPr lang="ko-KR" altLang="en-US" sz="1200"/>
              <a:t>테이블 이름</a:t>
            </a:r>
            <a:r>
              <a:rPr lang="en-US" altLang="ko-KR" sz="1200"/>
              <a:t>)"</a:t>
            </a:r>
          </a:p>
          <a:p>
            <a:endParaRPr lang="en-US" altLang="ko-KR" sz="1200"/>
          </a:p>
          <a:p>
            <a:r>
              <a:rPr lang="en-US" altLang="ko-KR" sz="1200"/>
              <a:t>  }</a:t>
            </a:r>
          </a:p>
          <a:p>
            <a:endParaRPr lang="en-US" altLang="ko-KR" sz="1200"/>
          </a:p>
          <a:p>
            <a:r>
              <a:rPr lang="en-US" altLang="ko-KR" sz="1200"/>
              <a:t>}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433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40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코드형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인프라 비교 사항 </a:t>
            </a:r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언어 형태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604434" y="1567092"/>
            <a:ext cx="352729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절차적 언어</a:t>
            </a:r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178D0-70AE-BB41-BD52-0A97129E3D5E}"/>
              </a:ext>
            </a:extLst>
          </p:cNvPr>
          <p:cNvSpPr txBox="1"/>
          <p:nvPr/>
        </p:nvSpPr>
        <p:spPr>
          <a:xfrm>
            <a:off x="6524978" y="1567092"/>
            <a:ext cx="352729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선언적 언어</a:t>
            </a:r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FE633-DC3D-B947-9918-2C62855D1D43}"/>
              </a:ext>
            </a:extLst>
          </p:cNvPr>
          <p:cNvSpPr txBox="1"/>
          <p:nvPr/>
        </p:nvSpPr>
        <p:spPr>
          <a:xfrm>
            <a:off x="604434" y="2690336"/>
            <a:ext cx="3527299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/>
              <a:t>ec2 </a:t>
            </a:r>
          </a:p>
          <a:p>
            <a:pPr lvl="1"/>
            <a:r>
              <a:rPr lang="en-US"/>
              <a:t>count : 10</a:t>
            </a:r>
          </a:p>
          <a:p>
            <a:pPr lvl="1"/>
            <a:r>
              <a:rPr lang="en-US"/>
              <a:t>image : ami-40d34289</a:t>
            </a:r>
          </a:p>
          <a:p>
            <a:pPr lvl="1"/>
            <a:r>
              <a:rPr lang="en-US" err="1"/>
              <a:t>instance_type</a:t>
            </a:r>
            <a:r>
              <a:rPr lang="en-US"/>
              <a:t> : t2.micro</a:t>
            </a:r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5559E-B823-6A4D-903C-88C61B47A046}"/>
              </a:ext>
            </a:extLst>
          </p:cNvPr>
          <p:cNvSpPr txBox="1"/>
          <p:nvPr/>
        </p:nvSpPr>
        <p:spPr>
          <a:xfrm>
            <a:off x="6524978" y="2690336"/>
            <a:ext cx="4828823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resource “</a:t>
            </a:r>
            <a:r>
              <a:rPr lang="en-US" err="1"/>
              <a:t>aws_instance</a:t>
            </a:r>
            <a:r>
              <a:rPr lang="en-US"/>
              <a:t>” “example” {</a:t>
            </a:r>
          </a:p>
          <a:p>
            <a:r>
              <a:rPr lang="en-US"/>
              <a:t>	count		= 10</a:t>
            </a:r>
          </a:p>
          <a:p>
            <a:r>
              <a:rPr lang="en-US"/>
              <a:t>	</a:t>
            </a:r>
            <a:r>
              <a:rPr lang="en-US" err="1"/>
              <a:t>ami</a:t>
            </a:r>
            <a:r>
              <a:rPr lang="en-US"/>
              <a:t> 		= ” ami-40d34289”</a:t>
            </a:r>
          </a:p>
          <a:p>
            <a:r>
              <a:rPr lang="en-US"/>
              <a:t>	</a:t>
            </a:r>
            <a:r>
              <a:rPr lang="en-US" err="1"/>
              <a:t>instance_typ</a:t>
            </a:r>
            <a:r>
              <a:rPr lang="en-US"/>
              <a:t>	= “t2.micro”</a:t>
            </a:r>
          </a:p>
          <a:p>
            <a:r>
              <a:rPr lang="en-US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16E32-0C5E-3C49-A44A-E5E56160A18E}"/>
              </a:ext>
            </a:extLst>
          </p:cNvPr>
          <p:cNvSpPr txBox="1"/>
          <p:nvPr/>
        </p:nvSpPr>
        <p:spPr>
          <a:xfrm>
            <a:off x="604433" y="4863447"/>
            <a:ext cx="3527299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/>
              <a:t>ec2 </a:t>
            </a:r>
          </a:p>
          <a:p>
            <a:pPr lvl="1"/>
            <a:r>
              <a:rPr lang="en-US"/>
              <a:t>count : </a:t>
            </a:r>
            <a:r>
              <a:rPr lang="en-US">
                <a:solidFill>
                  <a:srgbClr val="FF0000"/>
                </a:solidFill>
              </a:rPr>
              <a:t>5</a:t>
            </a:r>
          </a:p>
          <a:p>
            <a:pPr lvl="1"/>
            <a:r>
              <a:rPr lang="en-US"/>
              <a:t>image : ami-40d34289</a:t>
            </a:r>
          </a:p>
          <a:p>
            <a:pPr lvl="1"/>
            <a:r>
              <a:rPr lang="en-US" err="1"/>
              <a:t>instance_type</a:t>
            </a:r>
            <a:r>
              <a:rPr lang="en-US"/>
              <a:t> : t2.micro</a:t>
            </a:r>
          </a:p>
          <a:p>
            <a:pPr lvl="1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06BF3-CD1D-5E4F-AB5F-596F952AFBB3}"/>
              </a:ext>
            </a:extLst>
          </p:cNvPr>
          <p:cNvSpPr txBox="1"/>
          <p:nvPr/>
        </p:nvSpPr>
        <p:spPr>
          <a:xfrm>
            <a:off x="6524978" y="4863447"/>
            <a:ext cx="4828823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resource “</a:t>
            </a:r>
            <a:r>
              <a:rPr lang="en-US" err="1"/>
              <a:t>aws_instance</a:t>
            </a:r>
            <a:r>
              <a:rPr lang="en-US"/>
              <a:t>” “example” {</a:t>
            </a:r>
          </a:p>
          <a:p>
            <a:r>
              <a:rPr lang="en-US"/>
              <a:t>	count		= </a:t>
            </a:r>
            <a:r>
              <a:rPr lang="en-US">
                <a:solidFill>
                  <a:srgbClr val="FF0000"/>
                </a:solidFill>
              </a:rPr>
              <a:t>15</a:t>
            </a:r>
          </a:p>
          <a:p>
            <a:r>
              <a:rPr lang="en-US"/>
              <a:t>	</a:t>
            </a:r>
            <a:r>
              <a:rPr lang="en-US" err="1"/>
              <a:t>ami</a:t>
            </a:r>
            <a:r>
              <a:rPr lang="en-US"/>
              <a:t> 		= ” ami-40d34289”</a:t>
            </a:r>
          </a:p>
          <a:p>
            <a:r>
              <a:rPr lang="en-US"/>
              <a:t>	</a:t>
            </a:r>
            <a:r>
              <a:rPr lang="en-US" err="1"/>
              <a:t>instance_typ</a:t>
            </a:r>
            <a:r>
              <a:rPr lang="en-US"/>
              <a:t>	= “t2.micro”</a:t>
            </a:r>
          </a:p>
          <a:p>
            <a:r>
              <a:rPr lang="en-US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2EB57-D804-4D42-9AF4-814B10380F7A}"/>
              </a:ext>
            </a:extLst>
          </p:cNvPr>
          <p:cNvSpPr txBox="1"/>
          <p:nvPr/>
        </p:nvSpPr>
        <p:spPr>
          <a:xfrm>
            <a:off x="3508263" y="4315500"/>
            <a:ext cx="35272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대로 늘리는 경우 </a:t>
            </a:r>
            <a:endParaRPr 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8DBDD05-D709-6C43-855B-A45B25C7591D}"/>
              </a:ext>
            </a:extLst>
          </p:cNvPr>
          <p:cNvSpPr/>
          <p:nvPr/>
        </p:nvSpPr>
        <p:spPr>
          <a:xfrm>
            <a:off x="1995548" y="4315500"/>
            <a:ext cx="745067" cy="400110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354BDFF-2737-5348-8C4D-1041D86B64A7}"/>
              </a:ext>
            </a:extLst>
          </p:cNvPr>
          <p:cNvSpPr/>
          <p:nvPr/>
        </p:nvSpPr>
        <p:spPr>
          <a:xfrm>
            <a:off x="8566855" y="4315500"/>
            <a:ext cx="745067" cy="400110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7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40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코드형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인프라 비교 사항 </a:t>
            </a:r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언어 형태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524000" y="1804159"/>
            <a:ext cx="10910233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절차적인 코드들은 인프라의 모든 상태를 저장하기 어려움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선언적인 코드들은 최신 인프라 상태를 유지</a:t>
            </a:r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3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40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코드형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인프라 비교 사항 </a:t>
            </a:r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마스터 유무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524000" y="1804159"/>
            <a:ext cx="10910233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마스터 서버가 필요한 툴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Chef , Puppet, Salt stack</a:t>
            </a:r>
          </a:p>
          <a:p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마스터 서버가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없는 툴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-Ansible, CloudFormation, Heat, Terraform</a:t>
            </a:r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627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40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코드형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인프라 비교 사항 </a:t>
            </a:r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–Agent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유무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0EDB-833A-6842-9B4F-A1DA275E0718}"/>
              </a:ext>
            </a:extLst>
          </p:cNvPr>
          <p:cNvSpPr txBox="1"/>
          <p:nvPr/>
        </p:nvSpPr>
        <p:spPr>
          <a:xfrm>
            <a:off x="524000" y="1804159"/>
            <a:ext cx="10910233" cy="36009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가 필요한 툴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Chef , Puppet, Salt stack</a:t>
            </a:r>
          </a:p>
          <a:p>
            <a:pPr lvl="3"/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(Agent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 없이 사용이 가능하지만 제약이 따름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가 필요 없는 툴</a:t>
            </a:r>
            <a:endParaRPr lang="en-US" altLang="ko-KR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-Ansible, CloudFormation, Heat, Terraform</a:t>
            </a:r>
            <a:endParaRPr 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49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40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코드형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인프라 비교 사항 </a:t>
            </a:r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커뮤니티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95076-B94B-D548-900A-D954238B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824"/>
            <a:ext cx="12192000" cy="46085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64674F-3DF9-DA4B-96F3-1C61F1A6B192}"/>
              </a:ext>
            </a:extLst>
          </p:cNvPr>
          <p:cNvSpPr/>
          <p:nvPr/>
        </p:nvSpPr>
        <p:spPr>
          <a:xfrm>
            <a:off x="899348" y="5989900"/>
            <a:ext cx="2094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참조</a:t>
            </a:r>
            <a:r>
              <a:rPr lang="en-US" altLang="ko-KR" sz="1200"/>
              <a:t>)</a:t>
            </a:r>
            <a:r>
              <a:rPr lang="ko-KR" altLang="en-US" sz="1200"/>
              <a:t> </a:t>
            </a:r>
            <a:r>
              <a:rPr lang="en-US" sz="1200"/>
              <a:t>https://</a:t>
            </a:r>
            <a:r>
              <a:rPr lang="en-US" sz="1200" err="1"/>
              <a:t>bit.ly</a:t>
            </a:r>
            <a:r>
              <a:rPr lang="en-US" sz="1200"/>
              <a:t>/2D27cWA</a:t>
            </a:r>
          </a:p>
        </p:txBody>
      </p:sp>
    </p:spTree>
    <p:extLst>
      <p:ext uri="{BB962C8B-B14F-4D97-AF65-F5344CB8AC3E}">
        <p14:creationId xmlns:p14="http://schemas.microsoft.com/office/powerpoint/2010/main" val="284415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40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코드형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인프라 비교 사항 </a:t>
            </a:r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</a:t>
            </a:r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성숙도</a:t>
            </a:r>
            <a:endParaRPr lang="en-US" sz="440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F6F8C4-04F8-B843-9538-8CFEF4DF1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085435"/>
              </p:ext>
            </p:extLst>
          </p:nvPr>
        </p:nvGraphicFramePr>
        <p:xfrm>
          <a:off x="812800" y="2119489"/>
          <a:ext cx="10541001" cy="40442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3667">
                  <a:extLst>
                    <a:ext uri="{9D8B030D-6E8A-4147-A177-3AD203B41FA5}">
                      <a16:colId xmlns:a16="http://schemas.microsoft.com/office/drawing/2014/main" val="310023495"/>
                    </a:ext>
                  </a:extLst>
                </a:gridCol>
                <a:gridCol w="3513667">
                  <a:extLst>
                    <a:ext uri="{9D8B030D-6E8A-4147-A177-3AD203B41FA5}">
                      <a16:colId xmlns:a16="http://schemas.microsoft.com/office/drawing/2014/main" val="3968883663"/>
                    </a:ext>
                  </a:extLst>
                </a:gridCol>
                <a:gridCol w="3513667">
                  <a:extLst>
                    <a:ext uri="{9D8B030D-6E8A-4147-A177-3AD203B41FA5}">
                      <a16:colId xmlns:a16="http://schemas.microsoft.com/office/drawing/2014/main" val="242737845"/>
                    </a:ext>
                  </a:extLst>
                </a:gridCol>
              </a:tblGrid>
              <a:tr h="50553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제공되기 시작한 시기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현재 버전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392677"/>
                  </a:ext>
                </a:extLst>
              </a:tr>
              <a:tr h="50553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Chef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14.11.21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570179"/>
                  </a:ext>
                </a:extLst>
              </a:tr>
              <a:tr h="50553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Puppet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76587"/>
                  </a:ext>
                </a:extLst>
              </a:tr>
              <a:tr h="50553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Ansible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41537"/>
                  </a:ext>
                </a:extLst>
              </a:tr>
              <a:tr h="505531">
                <a:tc>
                  <a:txBody>
                    <a:bodyPr/>
                    <a:lstStyle/>
                    <a:p>
                      <a:pPr algn="l"/>
                      <a:r>
                        <a:rPr lang="en-US" err="1"/>
                        <a:t>SaltStack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2019.2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423121"/>
                  </a:ext>
                </a:extLst>
              </a:tr>
              <a:tr h="50553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CloudFormation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138421"/>
                  </a:ext>
                </a:extLst>
              </a:tr>
              <a:tr h="50553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12.0.0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008027"/>
                  </a:ext>
                </a:extLst>
              </a:tr>
              <a:tr h="50553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Terraform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0.11.13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253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252838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Application>Microsoft Office PowerPoint</Application>
  <PresentationFormat>와이드스크린</PresentationFormat>
  <Slides>36</Slides>
  <Notes>29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38" baseType="lpstr">
      <vt:lpstr>WelcomeDoc</vt:lpstr>
      <vt:lpstr>1_Office 테마</vt:lpstr>
      <vt:lpstr>Cloud Platform Operations</vt:lpstr>
      <vt:lpstr>코드형 인프라의 장점 </vt:lpstr>
      <vt:lpstr>코드형 인프라 비교 사항</vt:lpstr>
      <vt:lpstr>코드형 인프라 비교 사항 – 언어 형태</vt:lpstr>
      <vt:lpstr>코드형 인프라 비교 사항 – 언어 형태</vt:lpstr>
      <vt:lpstr>코드형 인프라 비교 사항 – 마스터 유무</vt:lpstr>
      <vt:lpstr>코드형 인프라 비교 사항 –Agent유무</vt:lpstr>
      <vt:lpstr>코드형 인프라 비교 사항 – 커뮤니티</vt:lpstr>
      <vt:lpstr>코드형 인프라 비교 사항 – 성숙도</vt:lpstr>
      <vt:lpstr>Terraform  설치하기</vt:lpstr>
      <vt:lpstr>Terraform – Provider 예제</vt:lpstr>
      <vt:lpstr>Terraform – VPC 예제</vt:lpstr>
      <vt:lpstr>Terraform – Subnet 예제</vt:lpstr>
      <vt:lpstr>Terraform – Route Table 예제  (1/2)</vt:lpstr>
      <vt:lpstr>Terraform – Route Table 예제 (2/2)</vt:lpstr>
      <vt:lpstr>Terraform – Internet Gateway 예제</vt:lpstr>
      <vt:lpstr>Terraform – NAT Gateway 예제</vt:lpstr>
      <vt:lpstr>Terraform – Security Group 예제</vt:lpstr>
      <vt:lpstr>Terraform –  EIP 예제</vt:lpstr>
      <vt:lpstr>Terraform – NACL 예제</vt:lpstr>
      <vt:lpstr>Terraform – Variable 예제</vt:lpstr>
      <vt:lpstr>Terraform – VM 예제 (1/2)</vt:lpstr>
      <vt:lpstr>Terraform – VM 예제 (2/2)</vt:lpstr>
      <vt:lpstr>Terraform init</vt:lpstr>
      <vt:lpstr>Terraform Output</vt:lpstr>
      <vt:lpstr>Terraform Variable</vt:lpstr>
      <vt:lpstr>Terraform – Github</vt:lpstr>
      <vt:lpstr>Terraform Graph</vt:lpstr>
      <vt:lpstr>Terraform GraphvizOnline 결과</vt:lpstr>
      <vt:lpstr>Ex) https://bit.ly/2YYuvds  </vt:lpstr>
      <vt:lpstr>Terraform Module 예제 </vt:lpstr>
      <vt:lpstr>Terraform Module </vt:lpstr>
      <vt:lpstr>Terraform Module </vt:lpstr>
      <vt:lpstr>Terraform RDS MySQL 생성 – main.tf  (1/3) </vt:lpstr>
      <vt:lpstr>Terraform RDS MySQL 생성 – outputs.tf  (2/3) </vt:lpstr>
      <vt:lpstr>Terraform RDS MySQL 생성 – main.tf  (1/3)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예제</dc:title>
  <dc:subject/>
  <dc:creator/>
  <cp:keywords/>
  <dc:description/>
  <cp:revision>9</cp:revision>
  <dcterms:created xsi:type="dcterms:W3CDTF">2019-04-07T08:33:33Z</dcterms:created>
  <dcterms:modified xsi:type="dcterms:W3CDTF">2019-09-24T02:20:10Z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